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522"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23280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24050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53174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99820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50002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1D8BD707-D9CF-40AE-B4C6-C98DA3205C09}"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92978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1D8BD707-D9CF-40AE-B4C6-C98DA3205C09}" type="datetimeFigureOut">
              <a:rPr lang="en-US" smtClean="0"/>
              <a:pPr/>
              <a:t>3/26/2020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76675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1D8BD707-D9CF-40AE-B4C6-C98DA3205C09}" type="datetimeFigureOut">
              <a:rPr lang="en-US" smtClean="0"/>
              <a:pPr/>
              <a:t>3/26/2020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44272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66112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13411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51426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8BD707-D9CF-40AE-B4C6-C98DA3205C09}" type="datetimeFigureOut">
              <a:rPr lang="en-US" smtClean="0"/>
              <a:pPr/>
              <a:t>3/26/2020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477714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5745162"/>
          </a:xfrm>
          <a:ln>
            <a:solidFill>
              <a:srgbClr val="FF0000"/>
            </a:solidFill>
          </a:ln>
          <a:effectLst>
            <a:glow rad="101600">
              <a:schemeClr val="accent2">
                <a:satMod val="175000"/>
                <a:alpha val="40000"/>
              </a:schemeClr>
            </a:glow>
            <a:reflection blurRad="6350" stA="52000" endA="300" endPos="35000" dir="5400000" sy="-100000" algn="bl" rotWithShape="0"/>
          </a:effectLst>
        </p:spPr>
        <p:style>
          <a:lnRef idx="2">
            <a:schemeClr val="accent2"/>
          </a:lnRef>
          <a:fillRef idx="1">
            <a:schemeClr val="lt1"/>
          </a:fillRef>
          <a:effectRef idx="0">
            <a:schemeClr val="accent2"/>
          </a:effectRef>
          <a:fontRef idx="minor">
            <a:schemeClr val="dk1"/>
          </a:fontRef>
        </p:style>
        <p:txBody>
          <a:bodyPr>
            <a:normAutofit/>
          </a:bodyPr>
          <a:lstStyle/>
          <a:p>
            <a:r>
              <a:rPr lang="ar-EG" sz="5400" b="1" dirty="0" smtClean="0">
                <a:solidFill>
                  <a:srgbClr val="7030A0"/>
                </a:solidFill>
              </a:rPr>
              <a:t>تعليم وتعلم الدراسات الإجتماعيه للمعاقين بصريا </a:t>
            </a:r>
            <a:endParaRPr lang="ar-EG" sz="5400" b="1" dirty="0">
              <a:solidFill>
                <a:srgbClr val="7030A0"/>
              </a:solidFill>
            </a:endParaRPr>
          </a:p>
        </p:txBody>
      </p:sp>
    </p:spTree>
    <p:extLst>
      <p:ext uri="{BB962C8B-B14F-4D97-AF65-F5344CB8AC3E}">
        <p14:creationId xmlns:p14="http://schemas.microsoft.com/office/powerpoint/2010/main" val="65224769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19400" y="852714"/>
            <a:ext cx="4572000" cy="4185761"/>
          </a:xfrm>
          <a:prstGeom prst="rect">
            <a:avLst/>
          </a:prstGeom>
          <a:noFill/>
        </p:spPr>
        <p:txBody>
          <a:bodyPr wrap="square" rtlCol="1">
            <a:spAutoFit/>
          </a:bodyPr>
          <a:lstStyle/>
          <a:p>
            <a:pPr algn="r"/>
            <a:r>
              <a:rPr lang="ar-EG" sz="2400" b="1" u="sng" dirty="0" smtClean="0">
                <a:solidFill>
                  <a:srgbClr val="C00000"/>
                </a:solidFill>
                <a:effectLst>
                  <a:outerShdw blurRad="38100" dist="38100" dir="2700000" algn="tl">
                    <a:srgbClr val="000000">
                      <a:alpha val="43137"/>
                    </a:srgbClr>
                  </a:outerShdw>
                </a:effectLst>
              </a:rPr>
              <a:t>المهارات الإجتماعيه :-</a:t>
            </a:r>
          </a:p>
          <a:p>
            <a:pPr algn="r"/>
            <a:endParaRPr lang="ar-EG" sz="2400" b="1" dirty="0" smtClean="0">
              <a:solidFill>
                <a:srgbClr val="C00000"/>
              </a:solidFill>
            </a:endParaRPr>
          </a:p>
          <a:p>
            <a:pPr algn="r"/>
            <a:r>
              <a:rPr lang="ar-EG" b="1" dirty="0" smtClean="0">
                <a:solidFill>
                  <a:srgbClr val="FFC000"/>
                </a:solidFill>
              </a:rPr>
              <a:t>طرق تنميه المهارات الإجتماعيه :-</a:t>
            </a:r>
          </a:p>
          <a:p>
            <a:pPr algn="r"/>
            <a:r>
              <a:rPr lang="ar-EG" b="1" dirty="0" smtClean="0">
                <a:solidFill>
                  <a:schemeClr val="bg1">
                    <a:lumMod val="95000"/>
                    <a:lumOff val="5000"/>
                  </a:schemeClr>
                </a:solidFill>
              </a:rPr>
              <a:t>1- إثراء قدراتهم التعبيريه </a:t>
            </a:r>
          </a:p>
          <a:p>
            <a:pPr algn="r"/>
            <a:r>
              <a:rPr lang="ar-EG" b="1" dirty="0" smtClean="0">
                <a:solidFill>
                  <a:schemeClr val="bg1">
                    <a:lumMod val="95000"/>
                    <a:lumOff val="5000"/>
                  </a:schemeClr>
                </a:solidFill>
              </a:rPr>
              <a:t>2- تدربيهم على مهارات التواصل الفير اللفظى </a:t>
            </a:r>
          </a:p>
          <a:p>
            <a:pPr algn="r"/>
            <a:r>
              <a:rPr lang="ar-EG" sz="2000" b="1" dirty="0" smtClean="0">
                <a:solidFill>
                  <a:srgbClr val="FFC000"/>
                </a:solidFill>
              </a:rPr>
              <a:t>المهارات الحركيه :- </a:t>
            </a:r>
          </a:p>
          <a:p>
            <a:pPr algn="r"/>
            <a:r>
              <a:rPr lang="ar-EG" b="1" dirty="0" smtClean="0">
                <a:solidFill>
                  <a:schemeClr val="bg1">
                    <a:lumMod val="95000"/>
                    <a:lumOff val="5000"/>
                  </a:schemeClr>
                </a:solidFill>
              </a:rPr>
              <a:t>1- الأعتماد على حاستى اللمس واسمع فى تعريف أتجاهاتهم توجيهأنفسهم أثناء الحركه</a:t>
            </a:r>
          </a:p>
          <a:p>
            <a:pPr algn="r"/>
            <a:r>
              <a:rPr lang="ar-EG" b="1" dirty="0" smtClean="0">
                <a:solidFill>
                  <a:schemeClr val="bg1">
                    <a:lumMod val="95000"/>
                    <a:lumOff val="5000"/>
                  </a:schemeClr>
                </a:solidFill>
              </a:rPr>
              <a:t>2- مساعدتهم على مكونات بياناتهم , واستكشاف العلاقات بينهم </a:t>
            </a:r>
          </a:p>
          <a:p>
            <a:pPr algn="r"/>
            <a:r>
              <a:rPr lang="ar-EG" b="1" dirty="0" smtClean="0">
                <a:solidFill>
                  <a:schemeClr val="bg1">
                    <a:lumMod val="95000"/>
                    <a:lumOff val="5000"/>
                  </a:schemeClr>
                </a:solidFill>
              </a:rPr>
              <a:t>3- مساعدتهم فى تكوين خرائط معرفيه </a:t>
            </a:r>
          </a:p>
          <a:p>
            <a:pPr algn="r"/>
            <a:r>
              <a:rPr lang="ar-EG" b="1" dirty="0" smtClean="0">
                <a:solidFill>
                  <a:schemeClr val="bg1">
                    <a:lumMod val="95000"/>
                    <a:lumOff val="5000"/>
                  </a:schemeClr>
                </a:solidFill>
              </a:rPr>
              <a:t>4- تدريبهم على أستخدام معينات التنقل </a:t>
            </a:r>
          </a:p>
          <a:p>
            <a:pPr algn="r"/>
            <a:r>
              <a:rPr lang="ar-EG" b="1" dirty="0" smtClean="0">
                <a:solidFill>
                  <a:schemeClr val="bg1">
                    <a:lumMod val="95000"/>
                    <a:lumOff val="5000"/>
                  </a:schemeClr>
                </a:solidFill>
              </a:rPr>
              <a:t>5- تهيئه البيئيه المنزليه والمدرسيه </a:t>
            </a:r>
          </a:p>
          <a:p>
            <a:endParaRPr lang="ar-EG" dirty="0" smtClean="0"/>
          </a:p>
        </p:txBody>
      </p:sp>
    </p:spTree>
    <p:extLst>
      <p:ext uri="{BB962C8B-B14F-4D97-AF65-F5344CB8AC3E}">
        <p14:creationId xmlns:p14="http://schemas.microsoft.com/office/powerpoint/2010/main" val="1249795838"/>
      </p:ext>
    </p:extLst>
  </p:cSld>
  <p:clrMapOvr>
    <a:masterClrMapping/>
  </p:clrMapOvr>
  <p:transition spd="slow">
    <p:pull/>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838200"/>
            <a:ext cx="7315200" cy="3539430"/>
          </a:xfrm>
          <a:prstGeom prst="rect">
            <a:avLst/>
          </a:prstGeom>
          <a:noFill/>
        </p:spPr>
        <p:txBody>
          <a:bodyPr wrap="square" rtlCol="1">
            <a:spAutoFit/>
          </a:bodyPr>
          <a:lstStyle/>
          <a:p>
            <a:pPr algn="r"/>
            <a:r>
              <a:rPr lang="ar-EG" sz="2400" b="1" dirty="0" smtClean="0">
                <a:solidFill>
                  <a:srgbClr val="C00000"/>
                </a:solidFill>
              </a:rPr>
              <a:t>هناك بعض الشروط التى يجب أن تتوافر فى البيئيه النممدرسيه للمعاقين </a:t>
            </a:r>
            <a:r>
              <a:rPr lang="ar-EG" sz="3200" b="1" i="1" dirty="0" smtClean="0">
                <a:solidFill>
                  <a:srgbClr val="C00000"/>
                </a:solidFill>
              </a:rPr>
              <a:t>بصريا :-</a:t>
            </a:r>
          </a:p>
          <a:p>
            <a:pPr algn="r"/>
            <a:r>
              <a:rPr lang="ar-EG" sz="2400" b="1" i="1" dirty="0" smtClean="0">
                <a:solidFill>
                  <a:schemeClr val="bg1">
                    <a:lumMod val="95000"/>
                    <a:lumOff val="5000"/>
                  </a:schemeClr>
                </a:solidFill>
              </a:rPr>
              <a:t>1- ألا يزيد عدد تلاميذ الفصل عن 15 طالب </a:t>
            </a:r>
          </a:p>
          <a:p>
            <a:pPr algn="r"/>
            <a:r>
              <a:rPr lang="ar-EG" sz="2400" b="1" i="1" dirty="0" smtClean="0">
                <a:solidFill>
                  <a:schemeClr val="bg1">
                    <a:lumMod val="95000"/>
                    <a:lumOff val="5000"/>
                  </a:schemeClr>
                </a:solidFill>
              </a:rPr>
              <a:t>2- أن تتسع هذه الفصول للحركه وأن تكون مقاعدها متحركه </a:t>
            </a:r>
          </a:p>
          <a:p>
            <a:pPr algn="r"/>
            <a:r>
              <a:rPr lang="ar-EG" sz="2400" b="1" i="1" dirty="0" smtClean="0">
                <a:solidFill>
                  <a:schemeClr val="bg1">
                    <a:lumMod val="95000"/>
                    <a:lumOff val="5000"/>
                  </a:schemeClr>
                </a:solidFill>
              </a:rPr>
              <a:t>3- أن تتوافر بالمدرسه  مساحات كافيه للأنشطه الرياضيه  الموسيقيه </a:t>
            </a:r>
          </a:p>
          <a:p>
            <a:pPr algn="r"/>
            <a:r>
              <a:rPr lang="ar-EG" sz="2400" b="1" i="1" dirty="0" smtClean="0">
                <a:solidFill>
                  <a:schemeClr val="bg1">
                    <a:lumMod val="95000"/>
                    <a:lumOff val="5000"/>
                  </a:schemeClr>
                </a:solidFill>
              </a:rPr>
              <a:t>4- أن تتوافر بالمدرسه حديقه ومزرعه بتعرف المعاقون من خلا لها على روائح الزهور </a:t>
            </a:r>
          </a:p>
          <a:p>
            <a:pPr algn="r"/>
            <a:r>
              <a:rPr lang="ar-EG" sz="2400" b="1" i="1" dirty="0" smtClean="0">
                <a:solidFill>
                  <a:schemeClr val="bg1">
                    <a:lumMod val="95000"/>
                    <a:lumOff val="5000"/>
                  </a:schemeClr>
                </a:solidFill>
              </a:rPr>
              <a:t>5- أن تكون هذه المدارس فى مكان هادىء قريب من المؤسسات العلاجيه </a:t>
            </a:r>
          </a:p>
          <a:p>
            <a:pPr algn="r"/>
            <a:r>
              <a:rPr lang="ar-EG" sz="2400" b="1" i="1" dirty="0" smtClean="0">
                <a:solidFill>
                  <a:schemeClr val="bg1">
                    <a:lumMod val="95000"/>
                    <a:lumOff val="5000"/>
                  </a:schemeClr>
                </a:solidFill>
              </a:rPr>
              <a:t>6- أن تتوافر وسائل للوصول إليها والى فصوله دون عوائق </a:t>
            </a:r>
            <a:endParaRPr lang="ar-EG" sz="2400" b="1" i="1" dirty="0">
              <a:solidFill>
                <a:schemeClr val="bg1">
                  <a:lumMod val="95000"/>
                  <a:lumOff val="5000"/>
                </a:schemeClr>
              </a:solidFill>
            </a:endParaRPr>
          </a:p>
        </p:txBody>
      </p:sp>
    </p:spTree>
    <p:extLst>
      <p:ext uri="{BB962C8B-B14F-4D97-AF65-F5344CB8AC3E}">
        <p14:creationId xmlns:p14="http://schemas.microsoft.com/office/powerpoint/2010/main" val="3336974020"/>
      </p:ext>
    </p:extLst>
  </p:cSld>
  <p:clrMapOvr>
    <a:masterClrMapping/>
  </p:clrMapOvr>
  <p:transition spd="slow">
    <p:pull/>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47800" y="838200"/>
            <a:ext cx="6477000" cy="4801314"/>
          </a:xfrm>
          <a:prstGeom prst="rect">
            <a:avLst/>
          </a:prstGeom>
          <a:noFill/>
        </p:spPr>
        <p:txBody>
          <a:bodyPr wrap="square" rtlCol="1">
            <a:spAutoFit/>
          </a:bodyPr>
          <a:lstStyle/>
          <a:p>
            <a:pPr algn="r"/>
            <a:r>
              <a:rPr lang="ar-EG" sz="2400" b="1" dirty="0" smtClean="0">
                <a:solidFill>
                  <a:srgbClr val="C00000"/>
                </a:solidFill>
              </a:rPr>
              <a:t>من أهم أستراتيجات التدريس للمكفوفيين :- </a:t>
            </a:r>
          </a:p>
          <a:p>
            <a:pPr algn="r"/>
            <a:r>
              <a:rPr lang="ar-EG" sz="2400" dirty="0" smtClean="0">
                <a:solidFill>
                  <a:srgbClr val="FFC000"/>
                </a:solidFill>
              </a:rPr>
              <a:t>1- أستراتيجه تدريس الأقران :- </a:t>
            </a:r>
          </a:p>
          <a:p>
            <a:pPr algn="r"/>
            <a:r>
              <a:rPr lang="ar-EG" sz="2000" b="1" dirty="0" smtClean="0">
                <a:solidFill>
                  <a:schemeClr val="bg1">
                    <a:lumMod val="95000"/>
                    <a:lumOff val="5000"/>
                  </a:schemeClr>
                </a:solidFill>
              </a:rPr>
              <a:t>أن تدريس الأقران يمكن أن يكون بنفس فاعليه بالنسبه  للتلاميذ الذين لديهم نواحى عجز  والتلاميذ الذين لديهم  هذه االنواحى  وعندما يتوافر للتلاميذ معلم خصوصى من أقرانهم  يندمجون على نحو مباشر فى تعلمهم هؤلاء التلاميذ الذين تعودا أن يجلسوا بمفردهم على مقاعدهم منتظرين توجيه المدرس </a:t>
            </a:r>
          </a:p>
          <a:p>
            <a:pPr algn="r"/>
            <a:r>
              <a:rPr lang="ar-EG" sz="2000" b="1" dirty="0" smtClean="0">
                <a:solidFill>
                  <a:schemeClr val="bg1">
                    <a:lumMod val="95000"/>
                    <a:lumOff val="5000"/>
                  </a:schemeClr>
                </a:solidFill>
              </a:rPr>
              <a:t>هناك خطوات سبع لتنفيذ برامج تدريس الأقران :- </a:t>
            </a:r>
          </a:p>
          <a:p>
            <a:pPr algn="r"/>
            <a:r>
              <a:rPr lang="ar-EG" sz="2000" b="1" dirty="0" smtClean="0">
                <a:solidFill>
                  <a:schemeClr val="bg1">
                    <a:lumMod val="95000"/>
                    <a:lumOff val="5000"/>
                  </a:schemeClr>
                </a:solidFill>
              </a:rPr>
              <a:t>1- تحديد التلاميذ  الذين يحتاجون الى تدريس خاص من الأقران</a:t>
            </a:r>
          </a:p>
          <a:p>
            <a:pPr algn="r"/>
            <a:r>
              <a:rPr lang="ar-EG" sz="2000" b="1" dirty="0" smtClean="0">
                <a:solidFill>
                  <a:schemeClr val="bg1">
                    <a:lumMod val="95000"/>
                    <a:lumOff val="5000"/>
                  </a:schemeClr>
                </a:solidFill>
              </a:rPr>
              <a:t>2- تهيئه المدرسه لتدريب الأقران</a:t>
            </a:r>
          </a:p>
          <a:p>
            <a:pPr algn="r"/>
            <a:r>
              <a:rPr lang="ar-EG" sz="2000" b="1" dirty="0" smtClean="0">
                <a:solidFill>
                  <a:schemeClr val="bg1">
                    <a:lumMod val="95000"/>
                    <a:lumOff val="5000"/>
                  </a:schemeClr>
                </a:solidFill>
              </a:rPr>
              <a:t>3- تحديد وقت التدريس الخصوصى </a:t>
            </a:r>
          </a:p>
          <a:p>
            <a:pPr algn="r"/>
            <a:r>
              <a:rPr lang="ar-EG" sz="2000" b="1" dirty="0" smtClean="0">
                <a:solidFill>
                  <a:schemeClr val="bg1">
                    <a:lumMod val="95000"/>
                    <a:lumOff val="5000"/>
                  </a:schemeClr>
                </a:solidFill>
              </a:rPr>
              <a:t>4- يجب معرفه الأهل عن برنامج تدريس الأقران اوتزوديهم بالخبرات  حول هذه الطريقه</a:t>
            </a:r>
          </a:p>
          <a:p>
            <a:pPr algn="r"/>
            <a:r>
              <a:rPr lang="ar-EG" sz="2000" b="1" dirty="0" smtClean="0">
                <a:solidFill>
                  <a:schemeClr val="bg1">
                    <a:lumMod val="95000"/>
                    <a:lumOff val="5000"/>
                  </a:schemeClr>
                </a:solidFill>
              </a:rPr>
              <a:t>5- تصميم الدروس التى سيقوم الأقران بتدريسها </a:t>
            </a:r>
          </a:p>
          <a:p>
            <a:pPr algn="r"/>
            <a:r>
              <a:rPr lang="ar-EG" sz="2000" b="1" dirty="0" smtClean="0">
                <a:solidFill>
                  <a:schemeClr val="bg1">
                    <a:lumMod val="95000"/>
                    <a:lumOff val="5000"/>
                  </a:schemeClr>
                </a:solidFill>
              </a:rPr>
              <a:t>تدريب التلاميذ  الذين سيقومون بتدريس زملائهم </a:t>
            </a:r>
          </a:p>
          <a:p>
            <a:pPr algn="r"/>
            <a:r>
              <a:rPr lang="ar-EG" sz="2000" b="1" dirty="0" smtClean="0">
                <a:solidFill>
                  <a:schemeClr val="bg1">
                    <a:lumMod val="95000"/>
                    <a:lumOff val="5000"/>
                  </a:schemeClr>
                </a:solidFill>
              </a:rPr>
              <a:t>6- الحفاظ على اندماج المدرس الخصوصى بالعمليه </a:t>
            </a:r>
            <a:r>
              <a:rPr lang="ar-EG" dirty="0" smtClean="0"/>
              <a:t> </a:t>
            </a:r>
            <a:endParaRPr lang="ar-EG" dirty="0"/>
          </a:p>
        </p:txBody>
      </p:sp>
    </p:spTree>
    <p:extLst>
      <p:ext uri="{BB962C8B-B14F-4D97-AF65-F5344CB8AC3E}">
        <p14:creationId xmlns:p14="http://schemas.microsoft.com/office/powerpoint/2010/main" val="488685144"/>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chimes.wav"/>
          </p:stSnd>
        </p:sndAc>
      </p:transition>
    </mc:Choice>
    <mc:Fallback xmlns="">
      <p:transition spd="slow">
        <p:circle/>
        <p:sndAc>
          <p:stSnd>
            <p:snd r:embed="rId3" name="chimes.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600200"/>
            <a:ext cx="6934200" cy="3662541"/>
          </a:xfrm>
          <a:prstGeom prst="rect">
            <a:avLst/>
          </a:prstGeom>
          <a:noFill/>
        </p:spPr>
        <p:txBody>
          <a:bodyPr wrap="square" rtlCol="1">
            <a:spAutoFit/>
          </a:bodyPr>
          <a:lstStyle/>
          <a:p>
            <a:pPr algn="r"/>
            <a:r>
              <a:rPr lang="ar-EG" sz="2800" b="1" dirty="0" smtClean="0">
                <a:solidFill>
                  <a:srgbClr val="C00000"/>
                </a:solidFill>
              </a:rPr>
              <a:t>أستراتيجه التعلم التعاونى :- </a:t>
            </a:r>
          </a:p>
          <a:p>
            <a:pPr algn="r"/>
            <a:r>
              <a:rPr lang="ar-EG" sz="2000" b="1" dirty="0" smtClean="0">
                <a:solidFill>
                  <a:srgbClr val="FFC000"/>
                </a:solidFill>
              </a:rPr>
              <a:t>طريقه تعتمد على تشيكل جماعات صغيره من التلاميذ ذولى الأعاقات البصريه والعقليه والتلاميذ غير المعاقين , بحيث يحقق الجميع هدف التعلم عن طريق التخطيط المشترك وأتخاذ القرارت ويمكن أستخدام هذا الشكل من أشكال التعلم مع جميع المجموعات العمريه لتدريس أى جزء من أجزاء المنهج </a:t>
            </a:r>
          </a:p>
          <a:p>
            <a:pPr algn="r"/>
            <a:r>
              <a:rPr lang="ar-EG" sz="2400" b="1" dirty="0" smtClean="0">
                <a:solidFill>
                  <a:srgbClr val="C00000"/>
                </a:solidFill>
              </a:rPr>
              <a:t>شروط أختيار المجموعات :-</a:t>
            </a:r>
          </a:p>
          <a:p>
            <a:pPr algn="r"/>
            <a:r>
              <a:rPr lang="ar-EG" dirty="0" smtClean="0"/>
              <a:t>1- </a:t>
            </a:r>
            <a:r>
              <a:rPr lang="ar-EG" sz="2000" b="1" dirty="0" smtClean="0">
                <a:solidFill>
                  <a:srgbClr val="FFC000"/>
                </a:solidFill>
              </a:rPr>
              <a:t>أختيار المجموعات  بحيث تتالف   المجموعه من 3-6 طالب على أن يكون فى النجموعه تلميذ واحد يعانى من الأعاقه </a:t>
            </a:r>
          </a:p>
          <a:p>
            <a:pPr algn="r"/>
            <a:r>
              <a:rPr lang="ar-EG" sz="2000" b="1" dirty="0" smtClean="0">
                <a:solidFill>
                  <a:srgbClr val="FFC000"/>
                </a:solidFill>
              </a:rPr>
              <a:t>2- تحديد الأنشطه الجماعيه التعاونيه بحيث تعمل الجماعه معنا من أجل بلوغ مشترك </a:t>
            </a:r>
          </a:p>
          <a:p>
            <a:pPr algn="r"/>
            <a:r>
              <a:rPr lang="ar-EG" sz="2000" b="1" dirty="0" smtClean="0">
                <a:solidFill>
                  <a:srgbClr val="FFC000"/>
                </a:solidFill>
              </a:rPr>
              <a:t>3- تقسيم المهارات بالتساوى بين أفراد المجموعه</a:t>
            </a:r>
            <a:r>
              <a:rPr lang="ar-EG" dirty="0" smtClean="0"/>
              <a:t> </a:t>
            </a:r>
            <a:endParaRPr lang="ar-EG" dirty="0"/>
          </a:p>
        </p:txBody>
      </p:sp>
    </p:spTree>
    <p:extLst>
      <p:ext uri="{BB962C8B-B14F-4D97-AF65-F5344CB8AC3E}">
        <p14:creationId xmlns:p14="http://schemas.microsoft.com/office/powerpoint/2010/main" val="1213522172"/>
      </p:ext>
    </p:extLst>
  </p:cSld>
  <p:clrMapOvr>
    <a:masterClrMapping/>
  </p:clrMapOvr>
  <mc:AlternateContent xmlns:mc="http://schemas.openxmlformats.org/markup-compatibility/2006" xmlns:p14="http://schemas.microsoft.com/office/powerpoint/2010/main">
    <mc:Choice Requires="p14">
      <p:transition p14:dur="100">
        <p:cut/>
        <p:sndAc>
          <p:stSnd>
            <p:snd r:embed="rId2" name="click.wav"/>
          </p:stSnd>
        </p:sndAc>
      </p:transition>
    </mc:Choice>
    <mc:Fallback xmlns="">
      <p:transition>
        <p:cut/>
        <p:sndAc>
          <p:stSnd>
            <p:snd r:embed="rId3" name="click.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5000" y="1752600"/>
            <a:ext cx="6096000" cy="3877985"/>
          </a:xfrm>
          <a:prstGeom prst="rect">
            <a:avLst/>
          </a:prstGeom>
          <a:noFill/>
        </p:spPr>
        <p:txBody>
          <a:bodyPr wrap="square" rtlCol="1">
            <a:spAutoFit/>
          </a:bodyPr>
          <a:lstStyle/>
          <a:p>
            <a:pPr algn="r"/>
            <a:r>
              <a:rPr lang="ar-EG" sz="2000" b="1" dirty="0" smtClean="0">
                <a:solidFill>
                  <a:srgbClr val="C00000"/>
                </a:solidFill>
              </a:rPr>
              <a:t>أستراتيجه حل المشكلات :- </a:t>
            </a:r>
          </a:p>
          <a:p>
            <a:pPr algn="r"/>
            <a:r>
              <a:rPr lang="ar-EG" sz="2400" b="1" dirty="0" smtClean="0">
                <a:solidFill>
                  <a:srgbClr val="C00000"/>
                </a:solidFill>
              </a:rPr>
              <a:t>التعلم المستشار :- </a:t>
            </a:r>
          </a:p>
          <a:p>
            <a:pPr algn="r"/>
            <a:r>
              <a:rPr lang="ar-EG" b="1" dirty="0" smtClean="0">
                <a:solidFill>
                  <a:srgbClr val="00B050"/>
                </a:solidFill>
              </a:rPr>
              <a:t>يمكن القول أن المعلم المستشار يقدم مزايا واضحه لكل التلاميذ والمدرسين ويوفر النجده المناسبه لفريق العمل بالمدرسه :-</a:t>
            </a:r>
          </a:p>
          <a:p>
            <a:pPr algn="r"/>
            <a:r>
              <a:rPr lang="ar-EG" b="1" dirty="0" smtClean="0">
                <a:solidFill>
                  <a:srgbClr val="FFC000"/>
                </a:solidFill>
              </a:rPr>
              <a:t>لنجاح هذه العمليه يجب التأكد من أتمام هذه المراحل :-</a:t>
            </a:r>
          </a:p>
          <a:p>
            <a:pPr algn="r"/>
            <a:r>
              <a:rPr lang="ar-EG" b="1" dirty="0" smtClean="0">
                <a:solidFill>
                  <a:schemeClr val="bg1">
                    <a:lumMod val="95000"/>
                    <a:lumOff val="5000"/>
                  </a:schemeClr>
                </a:solidFill>
              </a:rPr>
              <a:t>1- ضرورة اختيار المعلم المناسب لأداء المهمه </a:t>
            </a:r>
          </a:p>
          <a:p>
            <a:pPr algn="r"/>
            <a:r>
              <a:rPr lang="ar-EG" b="1" dirty="0" smtClean="0">
                <a:solidFill>
                  <a:schemeClr val="bg1">
                    <a:lumMod val="95000"/>
                    <a:lumOff val="5000"/>
                  </a:schemeClr>
                </a:solidFill>
              </a:rPr>
              <a:t>2- ضرورة أختيار الطرق والأستراتيجات ومنها القراءات الخارجيه </a:t>
            </a:r>
          </a:p>
          <a:p>
            <a:pPr algn="r"/>
            <a:r>
              <a:rPr lang="ar-EG" b="1" dirty="0" smtClean="0">
                <a:solidFill>
                  <a:schemeClr val="bg1">
                    <a:lumMod val="95000"/>
                    <a:lumOff val="5000"/>
                  </a:schemeClr>
                </a:solidFill>
              </a:rPr>
              <a:t>3- الأحداث الجاريه والوسائل التعليميه والتكنولوجيه الكمبيوتر والبرامج الخاصه بالمكفوفين </a:t>
            </a:r>
          </a:p>
          <a:p>
            <a:pPr algn="r"/>
            <a:r>
              <a:rPr lang="ar-EG" b="1" dirty="0" smtClean="0">
                <a:solidFill>
                  <a:schemeClr val="bg1">
                    <a:lumMod val="95000"/>
                    <a:lumOff val="5000"/>
                  </a:schemeClr>
                </a:solidFill>
              </a:rPr>
              <a:t>4- تحديد الأهداف التعليميه القابله للقياس </a:t>
            </a:r>
          </a:p>
          <a:p>
            <a:pPr algn="r"/>
            <a:r>
              <a:rPr lang="ar-EG" b="1" dirty="0" smtClean="0">
                <a:solidFill>
                  <a:schemeClr val="bg1">
                    <a:lumMod val="95000"/>
                    <a:lumOff val="5000"/>
                  </a:schemeClr>
                </a:solidFill>
              </a:rPr>
              <a:t>5- تحديد أشكال التعزيز المناسبه وطرق أستخدامها </a:t>
            </a:r>
          </a:p>
          <a:p>
            <a:pPr algn="r"/>
            <a:r>
              <a:rPr lang="ar-EG" b="1" dirty="0" smtClean="0">
                <a:solidFill>
                  <a:schemeClr val="bg1">
                    <a:lumMod val="95000"/>
                    <a:lumOff val="5000"/>
                  </a:schemeClr>
                </a:solidFill>
              </a:rPr>
              <a:t>6- الأستفاده من كافه الأمكانيات المتوافره فى المنزل والمدرسه والمجتمع </a:t>
            </a:r>
          </a:p>
          <a:p>
            <a:pPr algn="r"/>
            <a:r>
              <a:rPr lang="ar-EG" b="1" dirty="0" smtClean="0">
                <a:solidFill>
                  <a:schemeClr val="bg1">
                    <a:lumMod val="95000"/>
                    <a:lumOff val="5000"/>
                  </a:schemeClr>
                </a:solidFill>
              </a:rPr>
              <a:t>7- استخدام أساليب القياس التربوى </a:t>
            </a:r>
          </a:p>
        </p:txBody>
      </p:sp>
    </p:spTree>
    <p:extLst>
      <p:ext uri="{BB962C8B-B14F-4D97-AF65-F5344CB8AC3E}">
        <p14:creationId xmlns:p14="http://schemas.microsoft.com/office/powerpoint/2010/main" val="452503920"/>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chimes.wav"/>
          </p:stSnd>
        </p:sndAc>
      </p:transition>
    </mc:Choice>
    <mc:Fallback xmlns="">
      <p:transition spd="med">
        <p:fade/>
        <p:sndAc>
          <p:stSnd>
            <p:snd r:embed="rId3" name="chimes.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1219200"/>
            <a:ext cx="5638800" cy="5724644"/>
          </a:xfrm>
          <a:prstGeom prst="rect">
            <a:avLst/>
          </a:prstGeom>
          <a:noFill/>
        </p:spPr>
        <p:txBody>
          <a:bodyPr wrap="square" rtlCol="1">
            <a:spAutoFit/>
          </a:bodyPr>
          <a:lstStyle/>
          <a:p>
            <a:pPr algn="r"/>
            <a:r>
              <a:rPr lang="ar-EG" sz="2000" b="1" dirty="0" smtClean="0">
                <a:solidFill>
                  <a:srgbClr val="C00000"/>
                </a:solidFill>
              </a:rPr>
              <a:t>من أهم أساليب تدريس وطرق ,استراتيجات التدريس ومصادر تعلم المكفوفين فى الدراسات الأجتماعيه :-</a:t>
            </a:r>
          </a:p>
          <a:p>
            <a:pPr algn="r"/>
            <a:r>
              <a:rPr lang="ar-EG" sz="2400" dirty="0" smtClean="0">
                <a:solidFill>
                  <a:srgbClr val="FFC000"/>
                </a:solidFill>
              </a:rPr>
              <a:t>1</a:t>
            </a:r>
            <a:r>
              <a:rPr lang="ar-EG" sz="2800" dirty="0" smtClean="0">
                <a:solidFill>
                  <a:srgbClr val="FFC000"/>
                </a:solidFill>
              </a:rPr>
              <a:t>- المدخل الدرامى  </a:t>
            </a:r>
          </a:p>
          <a:p>
            <a:pPr algn="r"/>
            <a:r>
              <a:rPr lang="ar-EG" sz="2800" dirty="0" smtClean="0">
                <a:solidFill>
                  <a:srgbClr val="FFC000"/>
                </a:solidFill>
              </a:rPr>
              <a:t>2- الحوار والمناقشه </a:t>
            </a:r>
          </a:p>
          <a:p>
            <a:pPr algn="r"/>
            <a:r>
              <a:rPr lang="ar-EG" sz="2800" dirty="0" smtClean="0">
                <a:solidFill>
                  <a:srgbClr val="FFC000"/>
                </a:solidFill>
              </a:rPr>
              <a:t>3- أشرطه الكاست والفيديو والكمبيوتر </a:t>
            </a:r>
          </a:p>
          <a:p>
            <a:pPr algn="r"/>
            <a:r>
              <a:rPr lang="ar-EG" sz="2800" dirty="0" smtClean="0">
                <a:solidFill>
                  <a:srgbClr val="FFC000"/>
                </a:solidFill>
              </a:rPr>
              <a:t>4- طريقه الإلقاء </a:t>
            </a:r>
          </a:p>
          <a:p>
            <a:pPr algn="r"/>
            <a:r>
              <a:rPr lang="ar-EG" sz="2800" dirty="0" smtClean="0">
                <a:solidFill>
                  <a:srgbClr val="FFC000"/>
                </a:solidFill>
              </a:rPr>
              <a:t>5- الموسيقى لتنميه  مهارات االإنصات </a:t>
            </a:r>
          </a:p>
          <a:p>
            <a:pPr algn="r"/>
            <a:r>
              <a:rPr lang="ar-EG" sz="2800" dirty="0" smtClean="0">
                <a:solidFill>
                  <a:srgbClr val="FFC000"/>
                </a:solidFill>
              </a:rPr>
              <a:t>6- طريقه برايل </a:t>
            </a:r>
          </a:p>
          <a:p>
            <a:pPr algn="r"/>
            <a:r>
              <a:rPr lang="ar-EG" sz="2800" dirty="0" smtClean="0">
                <a:solidFill>
                  <a:srgbClr val="FFC000"/>
                </a:solidFill>
              </a:rPr>
              <a:t>7- الحقائب التعليميه </a:t>
            </a:r>
          </a:p>
          <a:p>
            <a:pPr algn="r"/>
            <a:r>
              <a:rPr lang="ar-EG" sz="2800" dirty="0" smtClean="0">
                <a:solidFill>
                  <a:srgbClr val="FFC000"/>
                </a:solidFill>
              </a:rPr>
              <a:t>8- التليفزيون التعليمى </a:t>
            </a:r>
          </a:p>
          <a:p>
            <a:pPr algn="r"/>
            <a:r>
              <a:rPr lang="ar-EG" sz="2800" dirty="0" smtClean="0">
                <a:solidFill>
                  <a:srgbClr val="FFC000"/>
                </a:solidFill>
              </a:rPr>
              <a:t>9- حل المشكلات لتنميه بعض المهارات الحياتيه </a:t>
            </a:r>
          </a:p>
          <a:p>
            <a:pPr algn="r"/>
            <a:r>
              <a:rPr lang="ar-EG" sz="2800" dirty="0" smtClean="0">
                <a:solidFill>
                  <a:srgbClr val="FFC000"/>
                </a:solidFill>
              </a:rPr>
              <a:t>10- الألعاب التعليميه </a:t>
            </a:r>
          </a:p>
          <a:p>
            <a:pPr algn="r"/>
            <a:r>
              <a:rPr lang="ar-EG" sz="2800" dirty="0" smtClean="0">
                <a:solidFill>
                  <a:srgbClr val="FFC000"/>
                </a:solidFill>
              </a:rPr>
              <a:t>11- العصف الذهنى </a:t>
            </a:r>
          </a:p>
          <a:p>
            <a:r>
              <a:rPr lang="ar-EG" dirty="0" smtClean="0"/>
              <a:t> </a:t>
            </a:r>
            <a:endParaRPr lang="ar-EG" dirty="0"/>
          </a:p>
        </p:txBody>
      </p:sp>
    </p:spTree>
    <p:extLst>
      <p:ext uri="{BB962C8B-B14F-4D97-AF65-F5344CB8AC3E}">
        <p14:creationId xmlns:p14="http://schemas.microsoft.com/office/powerpoint/2010/main" val="1847990912"/>
      </p:ext>
    </p:extLst>
  </p:cSld>
  <p:clrMapOvr>
    <a:masterClrMapping/>
  </p:clrMapOvr>
  <p:transition spd="slow">
    <p:wipe/>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19200"/>
            <a:ext cx="7086600" cy="3600986"/>
          </a:xfrm>
          <a:prstGeom prst="rect">
            <a:avLst/>
          </a:prstGeom>
          <a:noFill/>
        </p:spPr>
        <p:txBody>
          <a:bodyPr wrap="square" rtlCol="1">
            <a:spAutoFit/>
          </a:bodyPr>
          <a:lstStyle/>
          <a:p>
            <a:pPr algn="r"/>
            <a:r>
              <a:rPr lang="ar-EG" sz="2800" b="1" dirty="0" smtClean="0">
                <a:solidFill>
                  <a:srgbClr val="C00000"/>
                </a:solidFill>
              </a:rPr>
              <a:t>هناك العديد من المداخل التى يمكن أستخدامها مع هذه الفئه </a:t>
            </a:r>
            <a:endParaRPr lang="en-US" sz="2800" b="1" dirty="0" smtClean="0">
              <a:solidFill>
                <a:srgbClr val="C00000"/>
              </a:solidFill>
            </a:endParaRPr>
          </a:p>
          <a:p>
            <a:pPr algn="r"/>
            <a:r>
              <a:rPr lang="ar-EG" sz="2800" b="1" dirty="0" smtClean="0">
                <a:solidFill>
                  <a:srgbClr val="C00000"/>
                </a:solidFill>
              </a:rPr>
              <a:t>ومنها :-</a:t>
            </a:r>
          </a:p>
          <a:p>
            <a:pPr algn="r"/>
            <a:r>
              <a:rPr lang="en-US" sz="2400" b="1" dirty="0" smtClean="0">
                <a:solidFill>
                  <a:srgbClr val="FFFF00"/>
                </a:solidFill>
              </a:rPr>
              <a:t>-: </a:t>
            </a:r>
            <a:r>
              <a:rPr lang="ar-EG" sz="3200" b="1" dirty="0" smtClean="0">
                <a:solidFill>
                  <a:srgbClr val="FFFF00"/>
                </a:solidFill>
              </a:rPr>
              <a:t>*المدخل اللمسى وذلك بأستخدام حاسه اللمس</a:t>
            </a:r>
          </a:p>
          <a:p>
            <a:pPr algn="r"/>
            <a:r>
              <a:rPr lang="ar-EG" sz="2800" dirty="0" smtClean="0">
                <a:solidFill>
                  <a:srgbClr val="FFFF00"/>
                </a:solidFill>
              </a:rPr>
              <a:t>* </a:t>
            </a:r>
            <a:r>
              <a:rPr lang="ar-EG" sz="2800" b="1" dirty="0" smtClean="0">
                <a:solidFill>
                  <a:srgbClr val="FFFF00"/>
                </a:solidFill>
              </a:rPr>
              <a:t>مدخل الحواس المتعدده :-</a:t>
            </a:r>
          </a:p>
          <a:p>
            <a:pPr algn="r"/>
            <a:r>
              <a:rPr lang="ar-EG" sz="2800" b="1" dirty="0" smtClean="0">
                <a:solidFill>
                  <a:srgbClr val="FFFF00"/>
                </a:solidFill>
              </a:rPr>
              <a:t>* مدخل التعلم بالأقران :- </a:t>
            </a:r>
          </a:p>
          <a:p>
            <a:pPr algn="r"/>
            <a:r>
              <a:rPr lang="ar-EG" sz="2800" b="1" dirty="0" smtClean="0">
                <a:solidFill>
                  <a:srgbClr val="FFFF00"/>
                </a:solidFill>
              </a:rPr>
              <a:t>وذلك بأستخدام تلميذ عادى مع التلميذ المعاق بصريا  حيث يساعد على التعلم من خلال ترجمه الخبرات </a:t>
            </a:r>
          </a:p>
          <a:p>
            <a:pPr algn="r"/>
            <a:endParaRPr lang="ar-EG" sz="2800" dirty="0" smtClean="0">
              <a:solidFill>
                <a:srgbClr val="FFFF00"/>
              </a:solidFill>
            </a:endParaRPr>
          </a:p>
        </p:txBody>
      </p:sp>
    </p:spTree>
    <p:extLst>
      <p:ext uri="{BB962C8B-B14F-4D97-AF65-F5344CB8AC3E}">
        <p14:creationId xmlns:p14="http://schemas.microsoft.com/office/powerpoint/2010/main" val="4102819680"/>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chimes.wav"/>
          </p:stSnd>
        </p:sndAc>
      </p:transition>
    </mc:Choice>
    <mc:Fallback xmlns="">
      <p:transition spd="med">
        <p:fade/>
        <p:sndAc>
          <p:stSnd>
            <p:snd r:embed="rId3" name="chimes.wav"/>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1524000"/>
            <a:ext cx="6096000" cy="4832092"/>
          </a:xfrm>
          <a:prstGeom prst="rect">
            <a:avLst/>
          </a:prstGeom>
          <a:noFill/>
        </p:spPr>
        <p:txBody>
          <a:bodyPr wrap="square" rtlCol="1">
            <a:spAutoFit/>
          </a:bodyPr>
          <a:lstStyle/>
          <a:p>
            <a:pPr algn="r"/>
            <a:r>
              <a:rPr lang="ar-EG" dirty="0"/>
              <a:t> </a:t>
            </a:r>
            <a:r>
              <a:rPr lang="ar-EG" sz="3200" b="1" dirty="0" smtClean="0">
                <a:solidFill>
                  <a:srgbClr val="C00000"/>
                </a:solidFill>
              </a:rPr>
              <a:t>دور المعلم بالنسبه للمعاقين بصريا :-</a:t>
            </a:r>
          </a:p>
          <a:p>
            <a:pPr algn="r"/>
            <a:r>
              <a:rPr lang="ar-EG" b="1" dirty="0" smtClean="0"/>
              <a:t>هناك العديد من الأدوار التى ينبغى القيام بها من جانب المعلم توفير البرامج التدريبيه لتنميه بعض الحواس لدى الطلاب المعاقيين بصريا </a:t>
            </a:r>
            <a:r>
              <a:rPr lang="ar-EG" dirty="0" smtClean="0"/>
              <a:t>.</a:t>
            </a:r>
          </a:p>
          <a:p>
            <a:pPr algn="r"/>
            <a:r>
              <a:rPr lang="ar-EG" sz="2000" b="1" dirty="0" smtClean="0">
                <a:solidFill>
                  <a:srgbClr val="FFC000"/>
                </a:solidFill>
              </a:rPr>
              <a:t>من أهم المعايير التى يجب على المعلم مراعاتها لتدريس لطلاب المعاقيين بصريا :-</a:t>
            </a:r>
          </a:p>
          <a:p>
            <a:pPr algn="r"/>
            <a:r>
              <a:rPr lang="ar-EG" sz="2000" b="1" dirty="0" smtClean="0">
                <a:solidFill>
                  <a:srgbClr val="00B0F0"/>
                </a:solidFill>
              </a:rPr>
              <a:t>1- تحقق الأهداف بكفاءه </a:t>
            </a:r>
          </a:p>
          <a:p>
            <a:pPr algn="r"/>
            <a:r>
              <a:rPr lang="ar-EG" sz="2000" b="1" dirty="0" smtClean="0">
                <a:solidFill>
                  <a:srgbClr val="00B0F0"/>
                </a:solidFill>
              </a:rPr>
              <a:t>2- تتناسب مع طبيعه الإعاقه البصريه </a:t>
            </a:r>
          </a:p>
          <a:p>
            <a:pPr algn="r"/>
            <a:r>
              <a:rPr lang="ar-EG" sz="2000" b="1" dirty="0" smtClean="0">
                <a:solidFill>
                  <a:srgbClr val="00B0F0"/>
                </a:solidFill>
              </a:rPr>
              <a:t>3- مراعاه الفروق الفرديه </a:t>
            </a:r>
          </a:p>
          <a:p>
            <a:pPr algn="r"/>
            <a:r>
              <a:rPr lang="ar-EG" sz="2000" b="1" dirty="0" smtClean="0">
                <a:solidFill>
                  <a:srgbClr val="00B0F0"/>
                </a:solidFill>
              </a:rPr>
              <a:t>4- تتناسب وطبيعه المحتوى </a:t>
            </a:r>
          </a:p>
          <a:p>
            <a:pPr algn="r"/>
            <a:r>
              <a:rPr lang="ar-EG" sz="2000" b="1" dirty="0" smtClean="0">
                <a:solidFill>
                  <a:srgbClr val="00B0F0"/>
                </a:solidFill>
              </a:rPr>
              <a:t>5- تراعى جوانب التعلم المختلفه </a:t>
            </a:r>
          </a:p>
          <a:p>
            <a:pPr algn="r"/>
            <a:r>
              <a:rPr lang="ar-EG" sz="2000" b="1" dirty="0" smtClean="0">
                <a:solidFill>
                  <a:srgbClr val="00B0F0"/>
                </a:solidFill>
              </a:rPr>
              <a:t>6- تساعد على أستمرار الخبره </a:t>
            </a:r>
          </a:p>
          <a:p>
            <a:pPr algn="r"/>
            <a:r>
              <a:rPr lang="ar-EG" sz="2000" b="1" dirty="0" smtClean="0">
                <a:solidFill>
                  <a:srgbClr val="00B0F0"/>
                </a:solidFill>
              </a:rPr>
              <a:t>7- أستخدام التكنولوجيا الحديثه المناسبه للإعاقه البصريه </a:t>
            </a:r>
          </a:p>
          <a:p>
            <a:pPr algn="r"/>
            <a:r>
              <a:rPr lang="ar-EG" sz="2000" b="1" dirty="0" smtClean="0">
                <a:solidFill>
                  <a:srgbClr val="00B0F0"/>
                </a:solidFill>
              </a:rPr>
              <a:t>8- المساعده على التعلم الذاتى </a:t>
            </a:r>
          </a:p>
          <a:p>
            <a:pPr algn="r"/>
            <a:r>
              <a:rPr lang="ar-EG" sz="2000" b="1" dirty="0" smtClean="0">
                <a:solidFill>
                  <a:srgbClr val="00B0F0"/>
                </a:solidFill>
              </a:rPr>
              <a:t>9- تشخيص مشكلات التعلم للمكفوفين </a:t>
            </a:r>
          </a:p>
          <a:p>
            <a:pPr algn="r"/>
            <a:r>
              <a:rPr lang="ar-EG" sz="2000" b="1" dirty="0" smtClean="0">
                <a:solidFill>
                  <a:srgbClr val="00B0F0"/>
                </a:solidFill>
              </a:rPr>
              <a:t> 10- تنوع أساليب التقويم </a:t>
            </a:r>
            <a:endParaRPr lang="ar-EG" sz="2000" b="1" dirty="0">
              <a:solidFill>
                <a:srgbClr val="00B0F0"/>
              </a:solidFill>
            </a:endParaRPr>
          </a:p>
        </p:txBody>
      </p:sp>
    </p:spTree>
    <p:extLst>
      <p:ext uri="{BB962C8B-B14F-4D97-AF65-F5344CB8AC3E}">
        <p14:creationId xmlns:p14="http://schemas.microsoft.com/office/powerpoint/2010/main" val="866761669"/>
      </p:ext>
    </p:extLst>
  </p:cSld>
  <p:clrMapOvr>
    <a:masterClrMapping/>
  </p:clrMapOvr>
  <mc:AlternateContent xmlns:mc="http://schemas.openxmlformats.org/markup-compatibility/2006" xmlns:p14="http://schemas.microsoft.com/office/powerpoint/2010/main">
    <mc:Choice Requires="p14">
      <p:transition p14:dur="100">
        <p:cut/>
        <p:sndAc>
          <p:stSnd>
            <p:snd r:embed="rId2" name="chimes.wav"/>
          </p:stSnd>
        </p:sndAc>
      </p:transition>
    </mc:Choice>
    <mc:Fallback xmlns="">
      <p:transition>
        <p:cut/>
        <p:sndAc>
          <p:stSnd>
            <p:snd r:embed="rId3" name="chimes.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flipH="1">
            <a:off x="1524000" y="899886"/>
            <a:ext cx="6836229" cy="3970318"/>
          </a:xfrm>
          <a:prstGeom prst="rect">
            <a:avLst/>
          </a:prstGeom>
          <a:noFill/>
        </p:spPr>
        <p:txBody>
          <a:bodyPr wrap="square" rtlCol="1">
            <a:spAutoFit/>
          </a:bodyPr>
          <a:lstStyle/>
          <a:p>
            <a:pPr algn="r"/>
            <a:r>
              <a:rPr lang="ar-EG" sz="2000" b="1" dirty="0" smtClean="0">
                <a:solidFill>
                  <a:srgbClr val="00B050"/>
                </a:solidFill>
              </a:rPr>
              <a:t>دراسه  الخرائط والصور ذات التفاصيل الدقيقه مجهد للطالب المعاق بصريا  ويصعب تقديمها للمكفوفين ويمكن ذلك من خلال أستخدام الخرائط لبسيطه ذات الحدود البارزه  والوضحه والمكتوبه بحروف كبيره وبارزه , ويمكن توفير الوسائل </a:t>
            </a:r>
            <a:endParaRPr lang="en-US" sz="2000" b="1" dirty="0" smtClean="0">
              <a:solidFill>
                <a:srgbClr val="00B050"/>
              </a:solidFill>
            </a:endParaRPr>
          </a:p>
          <a:p>
            <a:pPr algn="r"/>
            <a:r>
              <a:rPr lang="en-US" sz="2000" b="1" dirty="0" smtClean="0">
                <a:solidFill>
                  <a:srgbClr val="00B050"/>
                </a:solidFill>
              </a:rPr>
              <a:t> </a:t>
            </a:r>
            <a:r>
              <a:rPr lang="ar-EG" sz="2000" b="1" dirty="0" smtClean="0">
                <a:solidFill>
                  <a:srgbClr val="00B050"/>
                </a:solidFill>
              </a:rPr>
              <a:t>والوسائط التكنولوجيه لتحقيق الفائده المرجوه :-</a:t>
            </a:r>
          </a:p>
          <a:p>
            <a:pPr algn="r"/>
            <a:r>
              <a:rPr lang="ar-EG" sz="2000" b="1" dirty="0" smtClean="0"/>
              <a:t>يطلب ذلك :- </a:t>
            </a:r>
          </a:p>
          <a:p>
            <a:pPr algn="r"/>
            <a:r>
              <a:rPr lang="ar-EG" sz="3200" b="1" dirty="0" smtClean="0">
                <a:solidFill>
                  <a:srgbClr val="FFC000"/>
                </a:solidFill>
              </a:rPr>
              <a:t>1- المواءمه :</a:t>
            </a:r>
            <a:r>
              <a:rPr lang="ar-EG" sz="2400" b="1" dirty="0" smtClean="0">
                <a:solidFill>
                  <a:srgbClr val="FFC000"/>
                </a:solidFill>
              </a:rPr>
              <a:t>-</a:t>
            </a:r>
          </a:p>
          <a:p>
            <a:pPr algn="r"/>
            <a:r>
              <a:rPr lang="ar-EG" sz="2000" dirty="0" smtClean="0"/>
              <a:t>وهى تعديل عمليات التدريس  أو طريقه أداء الطالب  ومن أمثله ذلك :-</a:t>
            </a:r>
          </a:p>
          <a:p>
            <a:pPr algn="r"/>
            <a:r>
              <a:rPr lang="ar-EG" sz="2000" dirty="0" smtClean="0"/>
              <a:t>الاستماع الى روايه تاريخيه مسجله على شريط </a:t>
            </a:r>
          </a:p>
          <a:p>
            <a:pPr algn="r"/>
            <a:r>
              <a:rPr lang="ar-EG" sz="2000" dirty="0" smtClean="0"/>
              <a:t>-  وضع دائره على كلمه يجد فيها الطالب صعوبه فى ورقه الواجبات </a:t>
            </a:r>
          </a:p>
          <a:p>
            <a:pPr algn="r"/>
            <a:r>
              <a:rPr lang="ar-EG" sz="2000" dirty="0" smtClean="0"/>
              <a:t>تقديم الأستجابات عن الموضوعات والتساولات  المرتبطه بالدراسات الإجتماعيه بطريقه  بدلا من كتابيا </a:t>
            </a:r>
            <a:endParaRPr lang="ar-EG" sz="2000" dirty="0"/>
          </a:p>
        </p:txBody>
      </p:sp>
    </p:spTree>
    <p:extLst>
      <p:ext uri="{BB962C8B-B14F-4D97-AF65-F5344CB8AC3E}">
        <p14:creationId xmlns:p14="http://schemas.microsoft.com/office/powerpoint/2010/main" val="647924618"/>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chimes.wav"/>
          </p:stSnd>
        </p:sndAc>
      </p:transition>
    </mc:Choice>
    <mc:Fallback xmlns="">
      <p:transition spd="med">
        <p:fade/>
        <p:sndAc>
          <p:stSnd>
            <p:snd r:embed="rId3" name="chimes.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371600"/>
            <a:ext cx="8534400" cy="5262979"/>
          </a:xfrm>
          <a:prstGeom prst="rect">
            <a:avLst/>
          </a:prstGeom>
          <a:noFill/>
        </p:spPr>
        <p:txBody>
          <a:bodyPr wrap="square" rtlCol="1">
            <a:spAutoFit/>
          </a:bodyPr>
          <a:lstStyle/>
          <a:p>
            <a:pPr algn="r"/>
            <a:r>
              <a:rPr lang="ar-EG" sz="3600" b="1" dirty="0" smtClean="0">
                <a:solidFill>
                  <a:srgbClr val="FFC000"/>
                </a:solidFill>
              </a:rPr>
              <a:t>2- التعديل :-</a:t>
            </a:r>
          </a:p>
          <a:p>
            <a:pPr algn="r"/>
            <a:r>
              <a:rPr lang="ar-EG" sz="2400" b="1" dirty="0" smtClean="0">
                <a:solidFill>
                  <a:srgbClr val="00B050"/>
                </a:solidFill>
              </a:rPr>
              <a:t>تعديل المحتوى وطرق التدريس أو طريقه أداء الطالب التى تغير محتوى أو صعوبه </a:t>
            </a:r>
            <a:endParaRPr lang="en-US" sz="2400" b="1" dirty="0" smtClean="0">
              <a:solidFill>
                <a:srgbClr val="00B050"/>
              </a:solidFill>
            </a:endParaRPr>
          </a:p>
          <a:p>
            <a:pPr algn="r"/>
            <a:r>
              <a:rPr lang="ar-EG" sz="2400" b="1" dirty="0" smtClean="0">
                <a:solidFill>
                  <a:srgbClr val="00B050"/>
                </a:solidFill>
              </a:rPr>
              <a:t>المنهج ومفاهيمه ومن الأمثله على ذلك</a:t>
            </a:r>
          </a:p>
          <a:p>
            <a:pPr algn="r"/>
            <a:r>
              <a:rPr lang="ar-EG" sz="2400" b="1" dirty="0" smtClean="0">
                <a:solidFill>
                  <a:schemeClr val="bg1">
                    <a:lumMod val="95000"/>
                    <a:lumOff val="5000"/>
                  </a:schemeClr>
                </a:solidFill>
              </a:rPr>
              <a:t>توفير نماذج يسهل لمسها.</a:t>
            </a:r>
          </a:p>
          <a:p>
            <a:pPr algn="r"/>
            <a:r>
              <a:rPr lang="ar-EG" sz="2400" b="1" dirty="0" smtClean="0">
                <a:solidFill>
                  <a:schemeClr val="bg1">
                    <a:lumMod val="95000"/>
                    <a:lumOff val="5000"/>
                  </a:schemeClr>
                </a:solidFill>
              </a:rPr>
              <a:t>توفير بطاقات الكلمات مصحوبه بروايه تعبر عنها </a:t>
            </a:r>
          </a:p>
          <a:p>
            <a:pPr algn="r"/>
            <a:r>
              <a:rPr lang="ar-EG" sz="2400" b="1" dirty="0" smtClean="0">
                <a:solidFill>
                  <a:schemeClr val="bg1">
                    <a:lumMod val="95000"/>
                    <a:lumOff val="5000"/>
                  </a:schemeClr>
                </a:solidFill>
              </a:rPr>
              <a:t>أستخدام أدوات مساعده لفهم المفاهيم المرتبطه بالدراسات الإجتماعيه ( الأسره – المجتمع – السلام – العدل – الصراع – الحدود )</a:t>
            </a:r>
          </a:p>
          <a:p>
            <a:pPr algn="r"/>
            <a:r>
              <a:rPr lang="ar-EG" sz="3600" b="1" dirty="0" smtClean="0">
                <a:solidFill>
                  <a:srgbClr val="FFC000"/>
                </a:solidFill>
              </a:rPr>
              <a:t>3- التعليم الموازى :-  </a:t>
            </a:r>
          </a:p>
          <a:p>
            <a:pPr algn="r"/>
            <a:r>
              <a:rPr lang="ar-EG" sz="2400" b="1" dirty="0" smtClean="0">
                <a:solidFill>
                  <a:srgbClr val="00B050"/>
                </a:solidFill>
              </a:rPr>
              <a:t>تعديل عمليه التدريس وطريقه أداء الطالب الذى لاتغير مجال المحتوى ولكن تغير </a:t>
            </a:r>
            <a:endParaRPr lang="en-US" sz="2400" b="1" dirty="0" smtClean="0">
              <a:solidFill>
                <a:srgbClr val="00B050"/>
              </a:solidFill>
            </a:endParaRPr>
          </a:p>
          <a:p>
            <a:pPr algn="r"/>
            <a:r>
              <a:rPr lang="ar-EG" sz="2400" b="1" dirty="0" smtClean="0">
                <a:solidFill>
                  <a:srgbClr val="00B050"/>
                </a:solidFill>
              </a:rPr>
              <a:t>مستوى صعوبه مفهوم المحتوى مثالا على ذلك :-</a:t>
            </a:r>
          </a:p>
          <a:p>
            <a:pPr algn="r"/>
            <a:r>
              <a:rPr lang="ar-EG" sz="2400" b="1" dirty="0" smtClean="0">
                <a:solidFill>
                  <a:schemeClr val="bg1">
                    <a:lumMod val="85000"/>
                    <a:lumOff val="15000"/>
                  </a:schemeClr>
                </a:solidFill>
              </a:rPr>
              <a:t>الطلاب يقرأون قطعه ، ويعطى هذا الطالب ورقه تتضمن  المحتوى ويطلب منه التركيز على أحد الجوانب </a:t>
            </a:r>
          </a:p>
          <a:p>
            <a:pPr algn="r"/>
            <a:r>
              <a:rPr lang="ar-EG" sz="2400" b="1" dirty="0" smtClean="0">
                <a:solidFill>
                  <a:schemeClr val="bg1">
                    <a:lumMod val="85000"/>
                    <a:lumOff val="15000"/>
                  </a:schemeClr>
                </a:solidFill>
              </a:rPr>
              <a:t>الطلاب يناقشون قضيه معينه إجتماعيه أو تاريخيه </a:t>
            </a:r>
            <a:endParaRPr lang="ar-EG" sz="2400" b="1" dirty="0">
              <a:solidFill>
                <a:schemeClr val="bg1">
                  <a:lumMod val="85000"/>
                  <a:lumOff val="15000"/>
                </a:schemeClr>
              </a:solidFill>
            </a:endParaRPr>
          </a:p>
        </p:txBody>
      </p:sp>
    </p:spTree>
    <p:extLst>
      <p:ext uri="{BB962C8B-B14F-4D97-AF65-F5344CB8AC3E}">
        <p14:creationId xmlns:p14="http://schemas.microsoft.com/office/powerpoint/2010/main" val="1246837961"/>
      </p:ext>
    </p:extLst>
  </p:cSld>
  <p:clrMapOvr>
    <a:masterClrMapping/>
  </p:clrMapOvr>
  <p:transition spd="slow">
    <p:push dir="u"/>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25360"/>
            <a:ext cx="6096000" cy="6832640"/>
          </a:xfrm>
          <a:prstGeom prst="rect">
            <a:avLst/>
          </a:prstGeom>
          <a:noFill/>
        </p:spPr>
        <p:txBody>
          <a:bodyPr wrap="square" rtlCol="1">
            <a:spAutoFit/>
          </a:bodyPr>
          <a:lstStyle/>
          <a:p>
            <a:pPr algn="ctr"/>
            <a:r>
              <a:rPr lang="ar-EG" sz="2400" b="1" dirty="0" smtClean="0">
                <a:solidFill>
                  <a:srgbClr val="FFC000"/>
                </a:solidFill>
              </a:rPr>
              <a:t>طرق وإستراتيجات التدريس :-</a:t>
            </a:r>
          </a:p>
          <a:p>
            <a:pPr algn="r"/>
            <a:r>
              <a:rPr lang="ar-EG" b="1" dirty="0" smtClean="0">
                <a:solidFill>
                  <a:srgbClr val="C00000"/>
                </a:solidFill>
              </a:rPr>
              <a:t>تتعدد طرق وأساليب تعليم المعاقين بصريا وذلك وفقا لدرجه الإعاقه , فالكفيف الذى لا يستطيع قراءه المواد المطبوعه يمكنه أن يتعلم من خلال التجيلات الصوتيه وطريقه برايل للقراءه وغيرها من الأشكال الأخرى للمواد غير مطبوعه بشرط أن تكون هذه المواد أكبر حجما  من أهم الطرق:- </a:t>
            </a:r>
          </a:p>
          <a:p>
            <a:pPr algn="r"/>
            <a:r>
              <a:rPr lang="ar-EG" b="1" dirty="0" smtClean="0">
                <a:solidFill>
                  <a:schemeClr val="bg1"/>
                </a:solidFill>
              </a:rPr>
              <a:t>1- طريقه الإنسان البديل </a:t>
            </a:r>
          </a:p>
          <a:p>
            <a:pPr algn="r"/>
            <a:r>
              <a:rPr lang="ar-EG" b="1" dirty="0" smtClean="0">
                <a:solidFill>
                  <a:schemeClr val="bg1"/>
                </a:solidFill>
              </a:rPr>
              <a:t>2- طرق تعلم الكتابه(برايل- الأله الكاتبه – برنتر برايل )</a:t>
            </a:r>
          </a:p>
          <a:p>
            <a:pPr algn="r"/>
            <a:r>
              <a:rPr lang="ar-EG" b="1" dirty="0" smtClean="0">
                <a:solidFill>
                  <a:schemeClr val="bg1"/>
                </a:solidFill>
              </a:rPr>
              <a:t>3- طرق تعليم القراءه ( برايل -جهاز ابتاكون _ أجهزه قراءه الكتب )</a:t>
            </a:r>
          </a:p>
          <a:p>
            <a:pPr algn="r"/>
            <a:r>
              <a:rPr lang="ar-EG" b="1" dirty="0" smtClean="0">
                <a:solidFill>
                  <a:schemeClr val="bg1"/>
                </a:solidFill>
              </a:rPr>
              <a:t>4- طرق تعليم الحساب ( تيلر – العداد – الألات الحاسبه الناطقه – لوحات المكيفات – أدوات القياس البارزه ) </a:t>
            </a:r>
          </a:p>
          <a:p>
            <a:pPr algn="r"/>
            <a:r>
              <a:rPr lang="ar-EG" b="1" dirty="0" smtClean="0">
                <a:solidFill>
                  <a:schemeClr val="bg1"/>
                </a:solidFill>
              </a:rPr>
              <a:t>من أهم الأساليب والطرق السابقه :-</a:t>
            </a:r>
          </a:p>
          <a:p>
            <a:pPr algn="r"/>
            <a:r>
              <a:rPr lang="ar-EG" b="1" dirty="0" smtClean="0">
                <a:solidFill>
                  <a:schemeClr val="bg1"/>
                </a:solidFill>
              </a:rPr>
              <a:t>1- طريقه الإنسان البديل :-</a:t>
            </a:r>
          </a:p>
          <a:p>
            <a:pPr algn="r"/>
            <a:r>
              <a:rPr lang="ar-EG" b="1" dirty="0" smtClean="0">
                <a:solidFill>
                  <a:schemeClr val="bg1"/>
                </a:solidFill>
              </a:rPr>
              <a:t>إن خبره ذوى الإعاقه البصريه  بالبيئه الفيزيائيه  تكون معدومه أو محدوده جدا ، وإذا لم يطور مهاراته فى الانتقال فإنه يضطر الى الأعتماد على غيره فى هذا المجال ، وفى بعض الأحيان يلجأ بعضهم الى الاعتماد على الأخرين سواء  كان يعتمد على العصا أو رفيق له ، ولكن ذلك يؤدى الى الوقوع فى أسر الأعتماديه</a:t>
            </a:r>
          </a:p>
          <a:p>
            <a:pPr algn="r"/>
            <a:r>
              <a:rPr lang="ar-EG" b="1" dirty="0" smtClean="0">
                <a:solidFill>
                  <a:schemeClr val="bg1"/>
                </a:solidFill>
              </a:rPr>
              <a:t>ومع قدم هذه الطريقه الإأنها مازالت متبعه </a:t>
            </a:r>
          </a:p>
          <a:p>
            <a:pPr algn="r"/>
            <a:r>
              <a:rPr lang="ar-EG" b="1" dirty="0" smtClean="0">
                <a:solidFill>
                  <a:schemeClr val="bg1"/>
                </a:solidFill>
              </a:rPr>
              <a:t>عيوب هذه الطريقه :-(ذاتيه الإنسان  )</a:t>
            </a:r>
          </a:p>
          <a:p>
            <a:pPr algn="r"/>
            <a:endParaRPr lang="en-US" b="1" dirty="0">
              <a:solidFill>
                <a:schemeClr val="bg1"/>
              </a:solidFill>
            </a:endParaRPr>
          </a:p>
          <a:p>
            <a:pPr algn="r"/>
            <a:endParaRPr lang="en-US" dirty="0" smtClean="0"/>
          </a:p>
          <a:p>
            <a:pPr algn="r"/>
            <a:endParaRPr lang="en-US" dirty="0"/>
          </a:p>
          <a:p>
            <a:pPr algn="r"/>
            <a:endParaRPr lang="en-US" dirty="0" smtClean="0"/>
          </a:p>
          <a:p>
            <a:pPr algn="r"/>
            <a:endParaRPr lang="en-US" dirty="0"/>
          </a:p>
          <a:p>
            <a:pPr algn="r"/>
            <a:r>
              <a:rPr lang="en-US" dirty="0" smtClean="0"/>
              <a:t>  </a:t>
            </a:r>
            <a:r>
              <a:rPr lang="ar-EG" dirty="0" smtClean="0"/>
              <a:t> </a:t>
            </a:r>
            <a:endParaRPr lang="ar-EG" dirty="0"/>
          </a:p>
        </p:txBody>
      </p:sp>
    </p:spTree>
    <p:extLst>
      <p:ext uri="{BB962C8B-B14F-4D97-AF65-F5344CB8AC3E}">
        <p14:creationId xmlns:p14="http://schemas.microsoft.com/office/powerpoint/2010/main" val="2469260120"/>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1" y="838200"/>
            <a:ext cx="6629400" cy="4708981"/>
          </a:xfrm>
          <a:prstGeom prst="rect">
            <a:avLst/>
          </a:prstGeom>
          <a:noFill/>
        </p:spPr>
        <p:txBody>
          <a:bodyPr wrap="square" rtlCol="1">
            <a:spAutoFit/>
          </a:bodyPr>
          <a:lstStyle/>
          <a:p>
            <a:pPr algn="r"/>
            <a:r>
              <a:rPr lang="ar-EG" sz="2800" b="1" dirty="0" smtClean="0">
                <a:solidFill>
                  <a:srgbClr val="C00000"/>
                </a:solidFill>
              </a:rPr>
              <a:t>2- طريقه تعليم الكتابه :-</a:t>
            </a:r>
          </a:p>
          <a:p>
            <a:pPr algn="r"/>
            <a:r>
              <a:rPr lang="ar-EG" sz="3200" dirty="0" smtClean="0">
                <a:solidFill>
                  <a:srgbClr val="FFC000"/>
                </a:solidFill>
              </a:rPr>
              <a:t>طريقه بابل :-</a:t>
            </a:r>
          </a:p>
          <a:p>
            <a:pPr algn="r"/>
            <a:r>
              <a:rPr lang="ar-EG" sz="2000" dirty="0" smtClean="0">
                <a:solidFill>
                  <a:schemeClr val="bg1"/>
                </a:solidFill>
              </a:rPr>
              <a:t>أخترعت هذه الطريقه عام 1824 بواسطه لويس برايل وتم تطوريها عام 1829 كطريقه لتعليم القراءه والكتابه لذوى الأعاقه البصريه وتعتمد الطريقه على تمثيل الحروف الهجائيه </a:t>
            </a:r>
          </a:p>
          <a:p>
            <a:pPr algn="r"/>
            <a:r>
              <a:rPr lang="ar-EG" sz="2000" dirty="0" smtClean="0">
                <a:solidFill>
                  <a:schemeClr val="bg1"/>
                </a:solidFill>
              </a:rPr>
              <a:t>بنقاط بارزه حيث يمثل كل حرف نقطه أو أكثر ويبلغ عدد النقاط التى تشكل منها الحرف ست نقاط يتم ترتيبها بطريقه معينه ويعرف هذا الترتيب ( بخليه برايل) </a:t>
            </a:r>
          </a:p>
          <a:p>
            <a:pPr algn="r"/>
            <a:r>
              <a:rPr lang="ar-EG" sz="2000" b="1" dirty="0" smtClean="0">
                <a:solidFill>
                  <a:srgbClr val="FFC000"/>
                </a:solidFill>
              </a:rPr>
              <a:t>من أهم قواعد طريقه برايل :- </a:t>
            </a:r>
          </a:p>
          <a:p>
            <a:pPr algn="r"/>
            <a:r>
              <a:rPr lang="ar-EG" dirty="0" smtClean="0"/>
              <a:t>1- </a:t>
            </a:r>
            <a:r>
              <a:rPr lang="ar-EG" sz="2000" b="1" dirty="0" smtClean="0">
                <a:solidFill>
                  <a:srgbClr val="00B050"/>
                </a:solidFill>
              </a:rPr>
              <a:t>قلم عباره عن مسمار مثبت فى منطقه خشبيه أومن الالومنيوم </a:t>
            </a:r>
          </a:p>
          <a:p>
            <a:pPr algn="r"/>
            <a:r>
              <a:rPr lang="ar-EG" sz="2000" b="1" dirty="0" smtClean="0">
                <a:solidFill>
                  <a:srgbClr val="00B050"/>
                </a:solidFill>
              </a:rPr>
              <a:t>2- مسطره معدنيه تتكون من فرعين متصلين من طلرف واحد بواسطه مفصله </a:t>
            </a:r>
          </a:p>
          <a:p>
            <a:pPr algn="r"/>
            <a:r>
              <a:rPr lang="ar-EG" sz="2000" b="1" dirty="0" smtClean="0">
                <a:solidFill>
                  <a:srgbClr val="00B050"/>
                </a:solidFill>
              </a:rPr>
              <a:t>3- لوحه خشبيه عريضه  بعرض المسطره التى تتحرك عليها ويوجد على جانبيها أخدودان </a:t>
            </a:r>
            <a:r>
              <a:rPr lang="en-US" sz="2000" b="1" dirty="0" smtClean="0">
                <a:solidFill>
                  <a:srgbClr val="00B050"/>
                </a:solidFill>
              </a:rPr>
              <a:t> </a:t>
            </a:r>
            <a:r>
              <a:rPr lang="ar-EG" sz="2000" b="1" dirty="0" smtClean="0">
                <a:solidFill>
                  <a:srgbClr val="00B050"/>
                </a:solidFill>
              </a:rPr>
              <a:t>غير عميقين يحتويان على ثقوب متقابله </a:t>
            </a:r>
          </a:p>
          <a:p>
            <a:pPr algn="r"/>
            <a:r>
              <a:rPr lang="ar-EG" sz="2000" b="1" dirty="0" smtClean="0">
                <a:solidFill>
                  <a:srgbClr val="00B050"/>
                </a:solidFill>
              </a:rPr>
              <a:t>4- ورق سميك الذى يلائم نوع القراءه البارزه </a:t>
            </a:r>
          </a:p>
          <a:p>
            <a:pPr algn="r"/>
            <a:r>
              <a:rPr lang="ar-EG" sz="2000" b="1" dirty="0" smtClean="0">
                <a:solidFill>
                  <a:srgbClr val="00B050"/>
                </a:solidFill>
              </a:rPr>
              <a:t>وقد طرات تعديلات جديده عام 1919 وعرفت بأسم ( طريقه برايل المعدله )   </a:t>
            </a:r>
            <a:endParaRPr lang="ar-EG" sz="2000" b="1" dirty="0">
              <a:solidFill>
                <a:srgbClr val="00B050"/>
              </a:solidFill>
            </a:endParaRPr>
          </a:p>
        </p:txBody>
      </p:sp>
    </p:spTree>
    <p:extLst>
      <p:ext uri="{BB962C8B-B14F-4D97-AF65-F5344CB8AC3E}">
        <p14:creationId xmlns:p14="http://schemas.microsoft.com/office/powerpoint/2010/main" val="3828098395"/>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874486"/>
            <a:ext cx="7467600" cy="5386090"/>
          </a:xfrm>
          <a:prstGeom prst="rect">
            <a:avLst/>
          </a:prstGeom>
          <a:noFill/>
        </p:spPr>
        <p:txBody>
          <a:bodyPr wrap="square" rtlCol="1">
            <a:spAutoFit/>
          </a:bodyPr>
          <a:lstStyle/>
          <a:p>
            <a:pPr algn="r"/>
            <a:r>
              <a:rPr lang="ar-EG" sz="2800" b="1" dirty="0" smtClean="0">
                <a:solidFill>
                  <a:srgbClr val="00B0F0"/>
                </a:solidFill>
              </a:rPr>
              <a:t>من العوامل المؤثره على طريقه برايل :-</a:t>
            </a:r>
          </a:p>
          <a:p>
            <a:pPr algn="r"/>
            <a:r>
              <a:rPr lang="ar-EG" sz="3600" dirty="0" smtClean="0">
                <a:solidFill>
                  <a:srgbClr val="C00000"/>
                </a:solidFill>
              </a:rPr>
              <a:t>أ</a:t>
            </a:r>
            <a:r>
              <a:rPr lang="ar-EG" sz="3600" b="1" dirty="0" smtClean="0">
                <a:solidFill>
                  <a:srgbClr val="C00000"/>
                </a:solidFill>
              </a:rPr>
              <a:t>ولأ</a:t>
            </a:r>
            <a:r>
              <a:rPr lang="ar-EG" sz="2800" b="1" dirty="0" smtClean="0">
                <a:solidFill>
                  <a:srgbClr val="C00000"/>
                </a:solidFill>
              </a:rPr>
              <a:t>:- عوامل متعلقه بالفرد وهى :</a:t>
            </a:r>
            <a:r>
              <a:rPr lang="ar-EG" dirty="0" smtClean="0"/>
              <a:t>-</a:t>
            </a:r>
          </a:p>
          <a:p>
            <a:pPr algn="r"/>
            <a:r>
              <a:rPr lang="ar-EG" sz="2000" b="1" dirty="0" smtClean="0">
                <a:solidFill>
                  <a:srgbClr val="FFC000"/>
                </a:solidFill>
              </a:rPr>
              <a:t>أ- العمر ( المرحله السنيه ) :-</a:t>
            </a:r>
          </a:p>
          <a:p>
            <a:pPr algn="r"/>
            <a:r>
              <a:rPr lang="ar-EG" sz="2000" dirty="0" smtClean="0">
                <a:solidFill>
                  <a:schemeClr val="bg1">
                    <a:lumMod val="95000"/>
                    <a:lumOff val="5000"/>
                  </a:schemeClr>
                </a:solidFill>
              </a:rPr>
              <a:t>حيث يبد أ المعلم قبل سن السابعه ويظهر التحسن عند سن التاسعه من العمر عند حوالى الحاديه عشر يمكن للمتعلم السيطره على ميكانيكيه القراءه</a:t>
            </a:r>
          </a:p>
          <a:p>
            <a:pPr algn="r"/>
            <a:r>
              <a:rPr lang="ar-EG" sz="2400" b="1" dirty="0" smtClean="0">
                <a:solidFill>
                  <a:srgbClr val="FFC000"/>
                </a:solidFill>
              </a:rPr>
              <a:t>ب- الذكاء :-</a:t>
            </a:r>
          </a:p>
          <a:p>
            <a:pPr algn="r"/>
            <a:r>
              <a:rPr lang="ar-EG" b="1" dirty="0" smtClean="0">
                <a:solidFill>
                  <a:schemeClr val="bg1">
                    <a:lumMod val="95000"/>
                    <a:lumOff val="5000"/>
                  </a:schemeClr>
                </a:solidFill>
              </a:rPr>
              <a:t>يعد الذكاء من العوامل المؤثره على الاداء القرائى ويحتاج المعلم الى ذكاء متوسط ( عادى ) على الأقل </a:t>
            </a:r>
          </a:p>
          <a:p>
            <a:pPr algn="r"/>
            <a:r>
              <a:rPr lang="ar-EG" sz="2400" b="1" dirty="0" smtClean="0">
                <a:solidFill>
                  <a:srgbClr val="FFC000"/>
                </a:solidFill>
              </a:rPr>
              <a:t>ج- الإدراك اللمسى :- </a:t>
            </a:r>
          </a:p>
          <a:p>
            <a:pPr algn="r"/>
            <a:r>
              <a:rPr lang="ar-EG" b="1" dirty="0" smtClean="0">
                <a:solidFill>
                  <a:schemeClr val="bg1">
                    <a:lumMod val="95000"/>
                    <a:lumOff val="5000"/>
                  </a:schemeClr>
                </a:solidFill>
              </a:rPr>
              <a:t>توجد</a:t>
            </a:r>
            <a:r>
              <a:rPr lang="ar-EG" sz="2000" b="1" dirty="0" smtClean="0">
                <a:solidFill>
                  <a:schemeClr val="bg1">
                    <a:lumMod val="95000"/>
                    <a:lumOff val="5000"/>
                  </a:schemeClr>
                </a:solidFill>
              </a:rPr>
              <a:t> علاقه إرتباطيه بين القدره على تمييز الأشياء بواسطه حاسه اللمس  والقدره على قراءه برايل </a:t>
            </a:r>
            <a:endParaRPr lang="ar-EG" b="1" dirty="0" smtClean="0">
              <a:solidFill>
                <a:schemeClr val="bg1">
                  <a:lumMod val="95000"/>
                  <a:lumOff val="5000"/>
                </a:schemeClr>
              </a:solidFill>
            </a:endParaRPr>
          </a:p>
          <a:p>
            <a:pPr algn="r"/>
            <a:r>
              <a:rPr lang="ar-EG" sz="2800" dirty="0" smtClean="0">
                <a:solidFill>
                  <a:srgbClr val="FFC000"/>
                </a:solidFill>
              </a:rPr>
              <a:t>د- القدره اللغويه :- </a:t>
            </a:r>
          </a:p>
          <a:p>
            <a:pPr algn="r"/>
            <a:r>
              <a:rPr lang="ar-EG" sz="2000" b="1" dirty="0" smtClean="0">
                <a:solidFill>
                  <a:schemeClr val="bg1">
                    <a:lumMod val="95000"/>
                    <a:lumOff val="5000"/>
                  </a:schemeClr>
                </a:solidFill>
              </a:rPr>
              <a:t>تؤدى قدره المتعلم اللغويه مثل أستغلال الإيماءات فى السياق كالقواعد  ونهايه  بعض الكلمات والألفيه بتسلسل الحروف الى المساعده فى عمليه القراءه ومن ثم التحصيل الدراسى  </a:t>
            </a:r>
            <a:endParaRPr lang="ar-EG" sz="2000" b="1" dirty="0">
              <a:solidFill>
                <a:schemeClr val="bg1">
                  <a:lumMod val="95000"/>
                  <a:lumOff val="5000"/>
                </a:schemeClr>
              </a:solidFill>
            </a:endParaRPr>
          </a:p>
        </p:txBody>
      </p:sp>
    </p:spTree>
    <p:extLst>
      <p:ext uri="{BB962C8B-B14F-4D97-AF65-F5344CB8AC3E}">
        <p14:creationId xmlns:p14="http://schemas.microsoft.com/office/powerpoint/2010/main" val="596267885"/>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chimes.wav"/>
          </p:stSnd>
        </p:sndAc>
      </p:transition>
    </mc:Choice>
    <mc:Fallback xmlns="">
      <p:transition spd="slow">
        <p:circle/>
        <p:sndAc>
          <p:stSnd>
            <p:snd r:embed="rId3" name="chimes.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4286" y="587829"/>
            <a:ext cx="8153400" cy="5693866"/>
          </a:xfrm>
          <a:prstGeom prst="rect">
            <a:avLst/>
          </a:prstGeom>
          <a:noFill/>
        </p:spPr>
        <p:txBody>
          <a:bodyPr wrap="square" rtlCol="1">
            <a:spAutoFit/>
          </a:bodyPr>
          <a:lstStyle/>
          <a:p>
            <a:pPr algn="r"/>
            <a:r>
              <a:rPr lang="ar-EG" sz="2400" dirty="0" smtClean="0">
                <a:solidFill>
                  <a:srgbClr val="C00000"/>
                </a:solidFill>
              </a:rPr>
              <a:t>ثانيا :- عوامل متعلقه بالبيئه وهى :-</a:t>
            </a:r>
          </a:p>
          <a:p>
            <a:pPr algn="r"/>
            <a:r>
              <a:rPr lang="ar-EG" sz="2000" dirty="0" smtClean="0">
                <a:solidFill>
                  <a:srgbClr val="FFC000"/>
                </a:solidFill>
              </a:rPr>
              <a:t>1- تمييز خصائص برايل:- </a:t>
            </a:r>
          </a:p>
          <a:p>
            <a:pPr algn="r"/>
            <a:r>
              <a:rPr lang="ar-EG" dirty="0" smtClean="0"/>
              <a:t>م</a:t>
            </a:r>
            <a:r>
              <a:rPr lang="ar-EG" b="1" dirty="0" smtClean="0">
                <a:solidFill>
                  <a:schemeClr val="bg1">
                    <a:lumMod val="95000"/>
                    <a:lumOff val="5000"/>
                  </a:schemeClr>
                </a:solidFill>
              </a:rPr>
              <a:t>ن حيث القدره على الإدرالك باللمس للتميز الدقيق بين الأشياء هى خاصيه ترتبط بتوقيت الإصابه بالإعاقه</a:t>
            </a:r>
            <a:r>
              <a:rPr lang="ar-EG" dirty="0" smtClean="0"/>
              <a:t> </a:t>
            </a:r>
          </a:p>
          <a:p>
            <a:pPr algn="r"/>
            <a:r>
              <a:rPr lang="ar-EG" sz="2400" b="1" dirty="0" smtClean="0">
                <a:solidFill>
                  <a:srgbClr val="FFC000"/>
                </a:solidFill>
              </a:rPr>
              <a:t>2- نظام برايل :- </a:t>
            </a:r>
          </a:p>
          <a:p>
            <a:pPr algn="r"/>
            <a:r>
              <a:rPr lang="ar-EG" b="1" dirty="0" smtClean="0">
                <a:solidFill>
                  <a:schemeClr val="bg1">
                    <a:lumMod val="95000"/>
                    <a:lumOff val="5000"/>
                  </a:schemeClr>
                </a:solidFill>
              </a:rPr>
              <a:t>تؤدى التعقيدات المستخدمه  فى أختبارات القراءه باستخدام طريقه برايل الى عدم تطوير القدرات القرائيه ومن الفشل فى أستخدام الطريقه </a:t>
            </a:r>
          </a:p>
          <a:p>
            <a:pPr algn="r"/>
            <a:r>
              <a:rPr lang="ar-EG" sz="2800" dirty="0" smtClean="0">
                <a:solidFill>
                  <a:srgbClr val="FFC000"/>
                </a:solidFill>
              </a:rPr>
              <a:t>3- التعزيز :-  </a:t>
            </a:r>
          </a:p>
          <a:p>
            <a:pPr algn="r"/>
            <a:r>
              <a:rPr lang="ar-EG" b="1" dirty="0" smtClean="0">
                <a:solidFill>
                  <a:schemeClr val="bg1">
                    <a:lumMod val="95000"/>
                    <a:lumOff val="5000"/>
                  </a:schemeClr>
                </a:solidFill>
              </a:rPr>
              <a:t>يلعب التعزيز الإيجابى دورا هام فى تنميه قدرات المتعلم على تجاوز الصعوبات والشعور بالنجاح  وتجاوز مشاعر الخوف  أو الفشل </a:t>
            </a:r>
          </a:p>
          <a:p>
            <a:pPr algn="r"/>
            <a:r>
              <a:rPr lang="ar-EG" sz="2800" b="1" dirty="0" smtClean="0">
                <a:solidFill>
                  <a:srgbClr val="FFC000"/>
                </a:solidFill>
              </a:rPr>
              <a:t>4- طريقه التدريس :- </a:t>
            </a:r>
          </a:p>
          <a:p>
            <a:pPr algn="r"/>
            <a:r>
              <a:rPr lang="ar-EG" b="1" dirty="0" smtClean="0">
                <a:solidFill>
                  <a:schemeClr val="bg1">
                    <a:lumMod val="95000"/>
                    <a:lumOff val="5000"/>
                  </a:schemeClr>
                </a:solidFill>
              </a:rPr>
              <a:t>كلما اتفقت أهداف التدريس من القراءه ( أليه – أستيعابيه – صامته ) مع قدره الفرد ومستواها التعليمى ودرجه ذكائه ، ، كلما زادت فاعليه القراءه وتعتبر أفضل الطرق هى أستخدام أصابع اليدين مع التركيز على إدراك النقاط بارزه بالسبابين ، أما أستخدام يد واحده والضغط على النقاط فيقلل من فاعليه القراءه </a:t>
            </a:r>
          </a:p>
          <a:p>
            <a:pPr algn="r"/>
            <a:r>
              <a:rPr lang="ar-EG" sz="2400" b="1" dirty="0" smtClean="0">
                <a:solidFill>
                  <a:srgbClr val="FFC000"/>
                </a:solidFill>
              </a:rPr>
              <a:t>5- آله برايل الكاتبه :- </a:t>
            </a:r>
          </a:p>
          <a:p>
            <a:pPr algn="r"/>
            <a:r>
              <a:rPr lang="ar-EG" dirty="0"/>
              <a:t> </a:t>
            </a:r>
            <a:r>
              <a:rPr lang="ar-EG" b="1" dirty="0" smtClean="0">
                <a:solidFill>
                  <a:schemeClr val="bg1">
                    <a:lumMod val="95000"/>
                    <a:lumOff val="5000"/>
                  </a:schemeClr>
                </a:solidFill>
              </a:rPr>
              <a:t>هى آله مصممه بشكل خاص للكتابه بطريقه وتتكون من لوحه من سته مفاتيح كل منها  ، تمثل كل منها نقطه من نقاط خليه بايل وتنظم المفاتيح فى مجموعتين يتوسطها قضيب للمسافات ، حيث يمثل المفاتيح  الموجوده  على يسار القضيب (1,2,3) وعلى يمين القضيب (4,5,6 )ويمكن الضغط على المفاتيح كتابه أى جزء من الخليه , وتعد الكتابه بأستخدام بايل الكتابه سهل ويسير  </a:t>
            </a:r>
            <a:endParaRPr lang="ar-EG" b="1" dirty="0">
              <a:solidFill>
                <a:schemeClr val="bg1">
                  <a:lumMod val="95000"/>
                  <a:lumOff val="5000"/>
                </a:schemeClr>
              </a:solidFill>
            </a:endParaRPr>
          </a:p>
        </p:txBody>
      </p:sp>
    </p:spTree>
    <p:extLst>
      <p:ext uri="{BB962C8B-B14F-4D97-AF65-F5344CB8AC3E}">
        <p14:creationId xmlns:p14="http://schemas.microsoft.com/office/powerpoint/2010/main" val="1912485800"/>
      </p:ext>
    </p:extLst>
  </p:cSld>
  <p:clrMapOvr>
    <a:masterClrMapping/>
  </p:clrMapOvr>
  <p:transition spd="slow">
    <p:pull/>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00200" y="1371600"/>
            <a:ext cx="7010400" cy="4493538"/>
          </a:xfrm>
          <a:prstGeom prst="rect">
            <a:avLst/>
          </a:prstGeom>
          <a:noFill/>
        </p:spPr>
        <p:txBody>
          <a:bodyPr wrap="square" rtlCol="1">
            <a:spAutoFit/>
          </a:bodyPr>
          <a:lstStyle/>
          <a:p>
            <a:pPr algn="r"/>
            <a:r>
              <a:rPr lang="ar-EG" sz="2800" dirty="0" smtClean="0">
                <a:solidFill>
                  <a:srgbClr val="FFC000"/>
                </a:solidFill>
              </a:rPr>
              <a:t>6- العداد الحسابى :- </a:t>
            </a:r>
          </a:p>
          <a:p>
            <a:pPr algn="r"/>
            <a:r>
              <a:rPr lang="ar-EG" b="1" dirty="0" smtClean="0">
                <a:solidFill>
                  <a:schemeClr val="bg1">
                    <a:lumMod val="95000"/>
                    <a:lumOff val="5000"/>
                  </a:schemeClr>
                </a:solidFill>
              </a:rPr>
              <a:t>ويستخدم من أجل إجراء العمليات الحسابيه لذوى الإعاقه الصريه وهو مستطيل  الشكل مكون من </a:t>
            </a:r>
            <a:endParaRPr lang="en-US" b="1" dirty="0" smtClean="0">
              <a:solidFill>
                <a:schemeClr val="bg1">
                  <a:lumMod val="95000"/>
                  <a:lumOff val="5000"/>
                </a:schemeClr>
              </a:solidFill>
            </a:endParaRPr>
          </a:p>
          <a:p>
            <a:pPr algn="r"/>
            <a:r>
              <a:rPr lang="ar-EG" b="1" dirty="0" smtClean="0">
                <a:solidFill>
                  <a:schemeClr val="bg1">
                    <a:lumMod val="95000"/>
                    <a:lumOff val="5000"/>
                  </a:schemeClr>
                </a:solidFill>
              </a:rPr>
              <a:t>عدد من الأعمده المتوازيه يتكون من خمس خرازات تتحرك بسهوله الى الاعلى والأسفل </a:t>
            </a:r>
          </a:p>
          <a:p>
            <a:pPr algn="r"/>
            <a:r>
              <a:rPr lang="ar-EG" sz="2400" dirty="0" smtClean="0">
                <a:solidFill>
                  <a:srgbClr val="FFC000"/>
                </a:solidFill>
              </a:rPr>
              <a:t>الآلات الحسابيه الناطقه :- </a:t>
            </a:r>
          </a:p>
          <a:p>
            <a:pPr algn="r"/>
            <a:r>
              <a:rPr lang="ar-EG" b="1" dirty="0" smtClean="0">
                <a:solidFill>
                  <a:schemeClr val="bg1">
                    <a:lumMod val="95000"/>
                    <a:lumOff val="5000"/>
                  </a:schemeClr>
                </a:solidFill>
              </a:rPr>
              <a:t>تم تطوير الآلات الحسابيه العديه لتصبح آلات حاسبه  ناطقه لاستخدام ذوى الأعاقه البصريه حيث تعطى نواتج العمليات الحسابيه مباشرة مما يعطى درجه عاليه من الأستقلال لمستخدميها </a:t>
            </a:r>
            <a:r>
              <a:rPr lang="ar-EG" sz="2400" b="1" dirty="0" smtClean="0">
                <a:solidFill>
                  <a:srgbClr val="FFC000"/>
                </a:solidFill>
              </a:rPr>
              <a:t>أسس التى يجب مراعاتها عند تعليم ذوى الإعاقه البصريه :- </a:t>
            </a:r>
          </a:p>
          <a:p>
            <a:pPr algn="r"/>
            <a:r>
              <a:rPr lang="ar-EG" sz="2000" b="1" dirty="0" smtClean="0">
                <a:solidFill>
                  <a:schemeClr val="bg1">
                    <a:lumMod val="95000"/>
                    <a:lumOff val="5000"/>
                  </a:schemeClr>
                </a:solidFill>
              </a:rPr>
              <a:t>إن الأعاقه البصريه تؤدى لاشك الى أنخفاض النمو المفهومى والمعرفى للمعاق لأنها تفرض قيودا على طبيعيه ومدنا بالخبرات التى يمر بها لتيسير تعليم هؤلاء المعاقين  لذلك لابد من تعديل أستراتيجات التدريس  ومن أهم هذه الأسس:- </a:t>
            </a:r>
          </a:p>
          <a:p>
            <a:pPr algn="r"/>
            <a:r>
              <a:rPr lang="ar-EG" sz="2000" b="1" dirty="0" smtClean="0">
                <a:solidFill>
                  <a:schemeClr val="bg1">
                    <a:lumMod val="95000"/>
                    <a:lumOff val="5000"/>
                  </a:schemeClr>
                </a:solidFill>
              </a:rPr>
              <a:t>1- الأستفاده من بقايا حاسه الابصار والعمل على زياده فاعليتها </a:t>
            </a:r>
          </a:p>
          <a:p>
            <a:pPr algn="r"/>
            <a:r>
              <a:rPr lang="ar-EG" sz="2000" b="1" dirty="0" smtClean="0">
                <a:solidFill>
                  <a:schemeClr val="bg1">
                    <a:lumMod val="95000"/>
                    <a:lumOff val="5000"/>
                  </a:schemeClr>
                </a:solidFill>
              </a:rPr>
              <a:t>2- الأعتماد على الحواس الأخرى ( السمع _ اللمس ) فى تعليم المعاقين بصريا </a:t>
            </a:r>
          </a:p>
          <a:p>
            <a:pPr algn="r"/>
            <a:endParaRPr lang="ar-EG" sz="2000" b="1" dirty="0" smtClean="0">
              <a:solidFill>
                <a:schemeClr val="bg1">
                  <a:lumMod val="95000"/>
                  <a:lumOff val="5000"/>
                </a:schemeClr>
              </a:solidFill>
            </a:endParaRPr>
          </a:p>
        </p:txBody>
      </p:sp>
    </p:spTree>
    <p:extLst>
      <p:ext uri="{BB962C8B-B14F-4D97-AF65-F5344CB8AC3E}">
        <p14:creationId xmlns:p14="http://schemas.microsoft.com/office/powerpoint/2010/main" val="3544572236"/>
      </p:ext>
    </p:extLst>
  </p:cSld>
  <p:clrMapOvr>
    <a:masterClrMapping/>
  </p:clrMapOvr>
  <p:transition spd="slow">
    <p:cover/>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990600" y="1378857"/>
            <a:ext cx="7010400" cy="5047536"/>
          </a:xfrm>
          <a:prstGeom prst="rect">
            <a:avLst/>
          </a:prstGeom>
          <a:noFill/>
        </p:spPr>
        <p:txBody>
          <a:bodyPr wrap="square" rtlCol="1">
            <a:spAutoFit/>
          </a:bodyPr>
          <a:lstStyle/>
          <a:p>
            <a:pPr algn="r"/>
            <a:r>
              <a:rPr lang="ar-EG" sz="2400" dirty="0" smtClean="0">
                <a:solidFill>
                  <a:srgbClr val="FFC000"/>
                </a:solidFill>
              </a:rPr>
              <a:t>من أهم المهارات التى يجب تنميميتها عند المكفوفيين :-</a:t>
            </a:r>
          </a:p>
          <a:p>
            <a:pPr algn="r"/>
            <a:r>
              <a:rPr lang="ar-EG" sz="2000" b="1" dirty="0" smtClean="0">
                <a:solidFill>
                  <a:srgbClr val="00B050"/>
                </a:solidFill>
              </a:rPr>
              <a:t>مهارات الأستماع والأنصات :-</a:t>
            </a:r>
          </a:p>
          <a:p>
            <a:pPr algn="r"/>
            <a:r>
              <a:rPr lang="ar-EG" sz="2000" b="1" dirty="0" smtClean="0">
                <a:solidFill>
                  <a:schemeClr val="bg1"/>
                </a:solidFill>
              </a:rPr>
              <a:t>طرق تنميه مهاره الأستماع والأنصات :-</a:t>
            </a:r>
          </a:p>
          <a:p>
            <a:pPr algn="r"/>
            <a:r>
              <a:rPr lang="ar-EG" sz="2000" b="1" dirty="0" smtClean="0">
                <a:solidFill>
                  <a:schemeClr val="bg1"/>
                </a:solidFill>
              </a:rPr>
              <a:t>1- الأستعانه بالكتب الناطقه والمسجله على أشرطه</a:t>
            </a:r>
          </a:p>
          <a:p>
            <a:pPr algn="r"/>
            <a:r>
              <a:rPr lang="ar-EG" sz="2000" b="1" dirty="0" smtClean="0">
                <a:solidFill>
                  <a:schemeClr val="bg1"/>
                </a:solidFill>
              </a:rPr>
              <a:t>2-الإكثار من تقديم المعلومات بشكل لفظى </a:t>
            </a:r>
          </a:p>
          <a:p>
            <a:pPr algn="r"/>
            <a:r>
              <a:rPr lang="ar-EG" sz="2000" b="1" dirty="0" smtClean="0">
                <a:solidFill>
                  <a:srgbClr val="00B050"/>
                </a:solidFill>
              </a:rPr>
              <a:t>مهارات القراءه والكتابه والحساب :</a:t>
            </a:r>
            <a:r>
              <a:rPr lang="ar-EG" dirty="0" smtClean="0"/>
              <a:t>-</a:t>
            </a:r>
          </a:p>
          <a:p>
            <a:pPr algn="r"/>
            <a:r>
              <a:rPr lang="ar-EG" sz="2000" b="1" dirty="0" smtClean="0">
                <a:solidFill>
                  <a:schemeClr val="bg1"/>
                </a:solidFill>
              </a:rPr>
              <a:t>طرق تنميه  مهارت القراءه والكتابه والحساب:-</a:t>
            </a:r>
          </a:p>
          <a:p>
            <a:pPr algn="r"/>
            <a:r>
              <a:rPr lang="ar-EG" sz="2000" b="1" dirty="0" smtClean="0">
                <a:solidFill>
                  <a:schemeClr val="bg1"/>
                </a:solidFill>
              </a:rPr>
              <a:t>1- الأستعانه بلوحه برايل لتعليم القراءه والكتابه </a:t>
            </a:r>
          </a:p>
          <a:p>
            <a:pPr algn="r"/>
            <a:r>
              <a:rPr lang="ar-EG" sz="2000" b="1" dirty="0" smtClean="0">
                <a:solidFill>
                  <a:schemeClr val="bg1"/>
                </a:solidFill>
              </a:rPr>
              <a:t>2- الأستعانه بالعداد الحسابى لتعليم المهارات الحسابيه </a:t>
            </a:r>
          </a:p>
          <a:p>
            <a:pPr algn="r"/>
            <a:r>
              <a:rPr lang="ar-EG" sz="2000" b="1" dirty="0" smtClean="0">
                <a:solidFill>
                  <a:srgbClr val="00B050"/>
                </a:solidFill>
              </a:rPr>
              <a:t>المهارات اللغويه بصفه عامه :- </a:t>
            </a:r>
          </a:p>
          <a:p>
            <a:pPr algn="r"/>
            <a:r>
              <a:rPr lang="ar-EG" sz="2000" b="1" dirty="0" smtClean="0">
                <a:solidFill>
                  <a:schemeClr val="bg1"/>
                </a:solidFill>
              </a:rPr>
              <a:t>طرق تنميه المهارات  اللغويه :-</a:t>
            </a:r>
          </a:p>
          <a:p>
            <a:pPr algn="r"/>
            <a:r>
              <a:rPr lang="ar-EG" sz="2000" b="1" dirty="0" smtClean="0">
                <a:solidFill>
                  <a:schemeClr val="bg1"/>
                </a:solidFill>
              </a:rPr>
              <a:t>1-الربط بين الكلمه ومدلولها الحسى</a:t>
            </a:r>
          </a:p>
          <a:p>
            <a:pPr algn="r"/>
            <a:r>
              <a:rPr lang="ar-EG" sz="2000" b="1" dirty="0" smtClean="0">
                <a:solidFill>
                  <a:schemeClr val="bg1"/>
                </a:solidFill>
              </a:rPr>
              <a:t>2- الأستعانه بنماذج المبسطه والمجسمه لتجسيد المفاهيم </a:t>
            </a:r>
          </a:p>
          <a:p>
            <a:pPr algn="r"/>
            <a:r>
              <a:rPr lang="ar-EG" sz="2000" b="1" dirty="0" smtClean="0">
                <a:solidFill>
                  <a:schemeClr val="bg1"/>
                </a:solidFill>
              </a:rPr>
              <a:t>3- أستخدام الرحلات فى المفاهيم الحسيه والمجرده</a:t>
            </a:r>
          </a:p>
          <a:p>
            <a:pPr algn="r"/>
            <a:r>
              <a:rPr lang="ar-EG" sz="2000" b="1" dirty="0" smtClean="0">
                <a:solidFill>
                  <a:schemeClr val="bg1"/>
                </a:solidFill>
              </a:rPr>
              <a:t>4-  زياده المتاحف والتعرف على مابها من نماذج ومجسمات </a:t>
            </a:r>
          </a:p>
          <a:p>
            <a:pPr algn="r"/>
            <a:r>
              <a:rPr lang="ar-EG" sz="2000" b="1" dirty="0" smtClean="0">
                <a:solidFill>
                  <a:schemeClr val="bg1"/>
                </a:solidFill>
              </a:rPr>
              <a:t>5-الأستفاده من التكنولوجيا الحديثه خاصه الكمبيوتر فى عرض المزيد من المفردات </a:t>
            </a:r>
            <a:endParaRPr lang="ar-EG" sz="2000" b="1" dirty="0">
              <a:solidFill>
                <a:schemeClr val="bg1"/>
              </a:solidFill>
            </a:endParaRPr>
          </a:p>
        </p:txBody>
      </p:sp>
    </p:spTree>
    <p:extLst>
      <p:ext uri="{BB962C8B-B14F-4D97-AF65-F5344CB8AC3E}">
        <p14:creationId xmlns:p14="http://schemas.microsoft.com/office/powerpoint/2010/main" val="1560475048"/>
      </p:ext>
    </p:extLst>
  </p:cSld>
  <p:clrMapOvr>
    <a:masterClrMapping/>
  </p:clrMapOvr>
  <p:transition spd="slow">
    <p:cover/>
    <p:sndAc>
      <p:stSnd>
        <p:snd r:embed="rId2" name="chimes.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TotalTime>
  <Words>1685</Words>
  <Application>Microsoft Office PowerPoint</Application>
  <PresentationFormat>On-screen Show (4:3)</PresentationFormat>
  <Paragraphs>170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تعليم وتعلم الدراسات الإجتماعيه للمعاقين بصريا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تعليم وتعلم الدراسات الإجتماعيه للمعاقين بصريا</dc:title>
  <dc:creator>Ghazal</dc:creator>
  <cp:lastModifiedBy>dr.hany</cp:lastModifiedBy>
  <cp:revision>34</cp:revision>
  <dcterms:created xsi:type="dcterms:W3CDTF">2006-08-16T00:00:00Z</dcterms:created>
  <dcterms:modified xsi:type="dcterms:W3CDTF">2020-03-25T22:58:51Z</dcterms:modified>
</cp:coreProperties>
</file>